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  <p:sldMasterId id="2147483661" r:id="rId2"/>
    <p:sldMasterId id="2147483686" r:id="rId3"/>
    <p:sldMasterId id="2147483698" r:id="rId4"/>
  </p:sldMasterIdLst>
  <p:notesMasterIdLst>
    <p:notesMasterId r:id="rId45"/>
  </p:notesMasterIdLst>
  <p:sldIdLst>
    <p:sldId id="256" r:id="rId5"/>
    <p:sldId id="258" r:id="rId6"/>
    <p:sldId id="257" r:id="rId7"/>
    <p:sldId id="259" r:id="rId8"/>
    <p:sldId id="1439" r:id="rId9"/>
    <p:sldId id="260" r:id="rId10"/>
    <p:sldId id="398" r:id="rId11"/>
    <p:sldId id="262" r:id="rId12"/>
    <p:sldId id="383" r:id="rId13"/>
    <p:sldId id="384" r:id="rId14"/>
    <p:sldId id="385" r:id="rId15"/>
    <p:sldId id="386" r:id="rId16"/>
    <p:sldId id="263" r:id="rId17"/>
    <p:sldId id="389" r:id="rId18"/>
    <p:sldId id="264" r:id="rId19"/>
    <p:sldId id="279" r:id="rId20"/>
    <p:sldId id="275" r:id="rId21"/>
    <p:sldId id="397" r:id="rId22"/>
    <p:sldId id="1440" r:id="rId23"/>
    <p:sldId id="387" r:id="rId24"/>
    <p:sldId id="288" r:id="rId25"/>
    <p:sldId id="407" r:id="rId26"/>
    <p:sldId id="280" r:id="rId27"/>
    <p:sldId id="382" r:id="rId28"/>
    <p:sldId id="289" r:id="rId29"/>
    <p:sldId id="1438" r:id="rId30"/>
    <p:sldId id="281" r:id="rId31"/>
    <p:sldId id="287" r:id="rId32"/>
    <p:sldId id="380" r:id="rId33"/>
    <p:sldId id="373" r:id="rId34"/>
    <p:sldId id="376" r:id="rId35"/>
    <p:sldId id="377" r:id="rId36"/>
    <p:sldId id="372" r:id="rId37"/>
    <p:sldId id="392" r:id="rId38"/>
    <p:sldId id="393" r:id="rId39"/>
    <p:sldId id="394" r:id="rId40"/>
    <p:sldId id="390" r:id="rId41"/>
    <p:sldId id="378" r:id="rId42"/>
    <p:sldId id="391" r:id="rId43"/>
    <p:sldId id="379" r:id="rId44"/>
  </p:sldIdLst>
  <p:sldSz cx="9144000" cy="5143500" type="screen16x9"/>
  <p:notesSz cx="6858000" cy="9144000"/>
  <p:embeddedFontLst>
    <p:embeddedFont>
      <p:font typeface="Arial monospaced for SAP" panose="020B0609020202030204" pitchFamily="49" charset="0"/>
      <p:regular r:id="rId46"/>
      <p:bold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Calibri Light" panose="020F0302020204030204" pitchFamily="34" charset="0"/>
      <p:regular r:id="rId52"/>
      <p:italic r:id="rId53"/>
    </p:embeddedFont>
    <p:embeddedFont>
      <p:font typeface="Century Gothic" panose="020B0502020202020204" pitchFamily="34" charset="0"/>
      <p:regular r:id="rId54"/>
      <p:bold r:id="rId55"/>
      <p:italic r:id="rId56"/>
      <p:boldItalic r:id="rId57"/>
    </p:embeddedFont>
    <p:embeddedFont>
      <p:font typeface="Corbel" panose="020B0503020204020204" pitchFamily="34" charset="0"/>
      <p:regular r:id="rId58"/>
      <p:bold r:id="rId59"/>
      <p:italic r:id="rId60"/>
      <p:boldItalic r:id="rId61"/>
    </p:embeddedFont>
    <p:embeddedFont>
      <p:font typeface="Montserrat ExtraBold" panose="00000900000000000000" pitchFamily="2" charset="0"/>
      <p:bold r:id="rId62"/>
      <p:boldItalic r:id="rId63"/>
    </p:embeddedFont>
    <p:embeddedFont>
      <p:font typeface="Tw Cen MT" panose="020B0602020104020603" pitchFamily="34" charset="0"/>
      <p:regular r:id="rId64"/>
      <p:bold r:id="rId65"/>
      <p:italic r:id="rId66"/>
      <p:boldItalic r:id="rId67"/>
    </p:embeddedFont>
    <p:embeddedFont>
      <p:font typeface="Wingdings 3" panose="05040102010807070707" pitchFamily="18" charset="2"/>
      <p:regular r:id="rId6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252" autoAdjust="0"/>
    <p:restoredTop sz="91544" autoAdjust="0"/>
  </p:normalViewPr>
  <p:slideViewPr>
    <p:cSldViewPr snapToGrid="0">
      <p:cViewPr varScale="1">
        <p:scale>
          <a:sx n="91" d="100"/>
          <a:sy n="91" d="100"/>
        </p:scale>
        <p:origin x="76" y="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8208"/>
    </p:cViewPr>
  </p:outlineViewPr>
  <p:notesTextViewPr>
    <p:cViewPr>
      <p:scale>
        <a:sx n="25" d="100"/>
        <a:sy n="25" d="100"/>
      </p:scale>
      <p:origin x="0" y="0"/>
    </p:cViewPr>
  </p:notesTextViewPr>
  <p:sorterViewPr>
    <p:cViewPr varScale="1">
      <p:scale>
        <a:sx n="100" d="100"/>
        <a:sy n="100" d="100"/>
      </p:scale>
      <p:origin x="0" y="-31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font" Target="fonts/font2.fntdata"/><Relationship Id="rId63" Type="http://schemas.openxmlformats.org/officeDocument/2006/relationships/font" Target="fonts/font18.fntdata"/><Relationship Id="rId68" Type="http://schemas.openxmlformats.org/officeDocument/2006/relationships/font" Target="fonts/font2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8.fntdata"/><Relationship Id="rId58" Type="http://schemas.openxmlformats.org/officeDocument/2006/relationships/font" Target="fonts/font13.fntdata"/><Relationship Id="rId66" Type="http://schemas.openxmlformats.org/officeDocument/2006/relationships/font" Target="fonts/font21.fntdata"/><Relationship Id="rId5" Type="http://schemas.openxmlformats.org/officeDocument/2006/relationships/slide" Target="slides/slide1.xml"/><Relationship Id="rId61" Type="http://schemas.openxmlformats.org/officeDocument/2006/relationships/font" Target="fonts/font16.fntdata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64" Type="http://schemas.openxmlformats.org/officeDocument/2006/relationships/font" Target="fonts/font19.fntdata"/><Relationship Id="rId69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font" Target="fonts/font6.fntdata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1.fntdata"/><Relationship Id="rId59" Type="http://schemas.openxmlformats.org/officeDocument/2006/relationships/font" Target="fonts/font14.fntdata"/><Relationship Id="rId67" Type="http://schemas.openxmlformats.org/officeDocument/2006/relationships/font" Target="fonts/font22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font" Target="fonts/font9.fntdata"/><Relationship Id="rId62" Type="http://schemas.openxmlformats.org/officeDocument/2006/relationships/font" Target="fonts/font17.fntdata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font" Target="fonts/font7.fntdata"/><Relationship Id="rId60" Type="http://schemas.openxmlformats.org/officeDocument/2006/relationships/font" Target="fonts/font15.fntdata"/><Relationship Id="rId65" Type="http://schemas.openxmlformats.org/officeDocument/2006/relationships/font" Target="fonts/font20.fntdata"/><Relationship Id="rId73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7" Type="http://schemas.openxmlformats.org/officeDocument/2006/relationships/slide" Target="slides/slide3.xml"/><Relationship Id="rId7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ic Ulloa" userId="fd5f0ffbbd3cfb42" providerId="LiveId" clId="{DD7439F8-658D-4BB3-847F-57A96C5AE24C}"/>
    <pc:docChg chg="custSel addSld delSld modSld sldOrd delMainMaster">
      <pc:chgData name="Eric Ulloa" userId="fd5f0ffbbd3cfb42" providerId="LiveId" clId="{DD7439F8-658D-4BB3-847F-57A96C5AE24C}" dt="2025-02-20T12:49:12.471" v="895"/>
      <pc:docMkLst>
        <pc:docMk/>
      </pc:docMkLst>
      <pc:sldChg chg="ord">
        <pc:chgData name="Eric Ulloa" userId="fd5f0ffbbd3cfb42" providerId="LiveId" clId="{DD7439F8-658D-4BB3-847F-57A96C5AE24C}" dt="2025-02-19T19:52:00.221" v="40"/>
        <pc:sldMkLst>
          <pc:docMk/>
          <pc:sldMk cId="2996855279" sldId="259"/>
        </pc:sldMkLst>
      </pc:sldChg>
      <pc:sldChg chg="modSp">
        <pc:chgData name="Eric Ulloa" userId="fd5f0ffbbd3cfb42" providerId="LiveId" clId="{DD7439F8-658D-4BB3-847F-57A96C5AE24C}" dt="2025-02-20T12:48:11.089" v="892"/>
        <pc:sldMkLst>
          <pc:docMk/>
          <pc:sldMk cId="2341745098" sldId="275"/>
        </pc:sldMkLst>
        <pc:graphicFrameChg chg="mod">
          <ac:chgData name="Eric Ulloa" userId="fd5f0ffbbd3cfb42" providerId="LiveId" clId="{DD7439F8-658D-4BB3-847F-57A96C5AE24C}" dt="2025-02-20T12:48:11.089" v="892"/>
          <ac:graphicFrameMkLst>
            <pc:docMk/>
            <pc:sldMk cId="2341745098" sldId="275"/>
            <ac:graphicFrameMk id="4" creationId="{00000000-0000-0000-0000-000000000000}"/>
          </ac:graphicFrameMkLst>
        </pc:graphicFrameChg>
      </pc:sldChg>
      <pc:sldChg chg="del">
        <pc:chgData name="Eric Ulloa" userId="fd5f0ffbbd3cfb42" providerId="LiveId" clId="{DD7439F8-658D-4BB3-847F-57A96C5AE24C}" dt="2025-02-20T11:49:49.809" v="695" actId="2696"/>
        <pc:sldMkLst>
          <pc:docMk/>
          <pc:sldMk cId="1844618237" sldId="406"/>
        </pc:sldMkLst>
      </pc:sldChg>
      <pc:sldChg chg="modSp mod ord">
        <pc:chgData name="Eric Ulloa" userId="fd5f0ffbbd3cfb42" providerId="LiveId" clId="{DD7439F8-658D-4BB3-847F-57A96C5AE24C}" dt="2025-02-20T12:49:12.471" v="895"/>
        <pc:sldMkLst>
          <pc:docMk/>
          <pc:sldMk cId="1315494318" sldId="1438"/>
        </pc:sldMkLst>
        <pc:spChg chg="mod">
          <ac:chgData name="Eric Ulloa" userId="fd5f0ffbbd3cfb42" providerId="LiveId" clId="{DD7439F8-658D-4BB3-847F-57A96C5AE24C}" dt="2025-02-20T11:57:54.579" v="890" actId="20577"/>
          <ac:spMkLst>
            <pc:docMk/>
            <pc:sldMk cId="1315494318" sldId="1438"/>
            <ac:spMk id="5" creationId="{BD7D0876-5A16-41F8-A55E-C57A3CEAF072}"/>
          </ac:spMkLst>
        </pc:spChg>
      </pc:sldChg>
      <pc:sldChg chg="modSp new del mod">
        <pc:chgData name="Eric Ulloa" userId="fd5f0ffbbd3cfb42" providerId="LiveId" clId="{DD7439F8-658D-4BB3-847F-57A96C5AE24C}" dt="2025-02-19T19:51:19.887" v="34" actId="2696"/>
        <pc:sldMkLst>
          <pc:docMk/>
          <pc:sldMk cId="418472458" sldId="1439"/>
        </pc:sldMkLst>
        <pc:spChg chg="mod">
          <ac:chgData name="Eric Ulloa" userId="fd5f0ffbbd3cfb42" providerId="LiveId" clId="{DD7439F8-658D-4BB3-847F-57A96C5AE24C}" dt="2025-02-19T19:51:07.954" v="33" actId="20577"/>
          <ac:spMkLst>
            <pc:docMk/>
            <pc:sldMk cId="418472458" sldId="1439"/>
            <ac:spMk id="2" creationId="{F17A8A58-4153-4F45-8998-A99478CC311A}"/>
          </ac:spMkLst>
        </pc:spChg>
      </pc:sldChg>
      <pc:sldChg chg="modSp add mod">
        <pc:chgData name="Eric Ulloa" userId="fd5f0ffbbd3cfb42" providerId="LiveId" clId="{DD7439F8-658D-4BB3-847F-57A96C5AE24C}" dt="2025-02-20T11:47:06.008" v="694" actId="20577"/>
        <pc:sldMkLst>
          <pc:docMk/>
          <pc:sldMk cId="3437721644" sldId="1439"/>
        </pc:sldMkLst>
        <pc:spChg chg="mod">
          <ac:chgData name="Eric Ulloa" userId="fd5f0ffbbd3cfb42" providerId="LiveId" clId="{DD7439F8-658D-4BB3-847F-57A96C5AE24C}" dt="2025-02-19T19:52:24.948" v="88" actId="20577"/>
          <ac:spMkLst>
            <pc:docMk/>
            <pc:sldMk cId="3437721644" sldId="1439"/>
            <ac:spMk id="63" creationId="{00000000-0000-0000-0000-000000000000}"/>
          </ac:spMkLst>
        </pc:spChg>
        <pc:spChg chg="mod">
          <ac:chgData name="Eric Ulloa" userId="fd5f0ffbbd3cfb42" providerId="LiveId" clId="{DD7439F8-658D-4BB3-847F-57A96C5AE24C}" dt="2025-02-20T11:47:06.008" v="694" actId="20577"/>
          <ac:spMkLst>
            <pc:docMk/>
            <pc:sldMk cId="3437721644" sldId="1439"/>
            <ac:spMk id="64" creationId="{00000000-0000-0000-0000-000000000000}"/>
          </ac:spMkLst>
        </pc:spChg>
      </pc:sldChg>
      <pc:sldChg chg="modSp add mod ord">
        <pc:chgData name="Eric Ulloa" userId="fd5f0ffbbd3cfb42" providerId="LiveId" clId="{DD7439F8-658D-4BB3-847F-57A96C5AE24C}" dt="2025-02-20T12:48:33.796" v="893" actId="113"/>
        <pc:sldMkLst>
          <pc:docMk/>
          <pc:sldMk cId="2377311728" sldId="1440"/>
        </pc:sldMkLst>
        <pc:spChg chg="mod">
          <ac:chgData name="Eric Ulloa" userId="fd5f0ffbbd3cfb42" providerId="LiveId" clId="{DD7439F8-658D-4BB3-847F-57A96C5AE24C}" dt="2025-02-20T11:56:51.130" v="849" actId="20577"/>
          <ac:spMkLst>
            <pc:docMk/>
            <pc:sldMk cId="2377311728" sldId="1440"/>
            <ac:spMk id="63" creationId="{00000000-0000-0000-0000-000000000000}"/>
          </ac:spMkLst>
        </pc:spChg>
        <pc:spChg chg="mod">
          <ac:chgData name="Eric Ulloa" userId="fd5f0ffbbd3cfb42" providerId="LiveId" clId="{DD7439F8-658D-4BB3-847F-57A96C5AE24C}" dt="2025-02-20T12:48:33.796" v="893" actId="113"/>
          <ac:spMkLst>
            <pc:docMk/>
            <pc:sldMk cId="2377311728" sldId="1440"/>
            <ac:spMk id="64" creationId="{00000000-0000-0000-0000-000000000000}"/>
          </ac:spMkLst>
        </pc:spChg>
      </pc:sldChg>
      <pc:sldMasterChg chg="del delSldLayout">
        <pc:chgData name="Eric Ulloa" userId="fd5f0ffbbd3cfb42" providerId="LiveId" clId="{DD7439F8-658D-4BB3-847F-57A96C5AE24C}" dt="2025-02-20T11:49:49.809" v="695" actId="2696"/>
        <pc:sldMasterMkLst>
          <pc:docMk/>
          <pc:sldMasterMk cId="4092739628" sldId="2147483674"/>
        </pc:sldMasterMkLst>
        <pc:sldLayoutChg chg="del">
          <pc:chgData name="Eric Ulloa" userId="fd5f0ffbbd3cfb42" providerId="LiveId" clId="{DD7439F8-658D-4BB3-847F-57A96C5AE24C}" dt="2025-02-20T11:49:49.809" v="695" actId="2696"/>
          <pc:sldLayoutMkLst>
            <pc:docMk/>
            <pc:sldMasterMk cId="4092739628" sldId="2147483674"/>
            <pc:sldLayoutMk cId="3865507728" sldId="2147483675"/>
          </pc:sldLayoutMkLst>
        </pc:sldLayoutChg>
        <pc:sldLayoutChg chg="del">
          <pc:chgData name="Eric Ulloa" userId="fd5f0ffbbd3cfb42" providerId="LiveId" clId="{DD7439F8-658D-4BB3-847F-57A96C5AE24C}" dt="2025-02-20T11:49:49.809" v="695" actId="2696"/>
          <pc:sldLayoutMkLst>
            <pc:docMk/>
            <pc:sldMasterMk cId="4092739628" sldId="2147483674"/>
            <pc:sldLayoutMk cId="2146468435" sldId="2147483676"/>
          </pc:sldLayoutMkLst>
        </pc:sldLayoutChg>
        <pc:sldLayoutChg chg="del">
          <pc:chgData name="Eric Ulloa" userId="fd5f0ffbbd3cfb42" providerId="LiveId" clId="{DD7439F8-658D-4BB3-847F-57A96C5AE24C}" dt="2025-02-20T11:49:49.809" v="695" actId="2696"/>
          <pc:sldLayoutMkLst>
            <pc:docMk/>
            <pc:sldMasterMk cId="4092739628" sldId="2147483674"/>
            <pc:sldLayoutMk cId="600283344" sldId="2147483677"/>
          </pc:sldLayoutMkLst>
        </pc:sldLayoutChg>
        <pc:sldLayoutChg chg="del">
          <pc:chgData name="Eric Ulloa" userId="fd5f0ffbbd3cfb42" providerId="LiveId" clId="{DD7439F8-658D-4BB3-847F-57A96C5AE24C}" dt="2025-02-20T11:49:49.809" v="695" actId="2696"/>
          <pc:sldLayoutMkLst>
            <pc:docMk/>
            <pc:sldMasterMk cId="4092739628" sldId="2147483674"/>
            <pc:sldLayoutMk cId="1208281142" sldId="2147483678"/>
          </pc:sldLayoutMkLst>
        </pc:sldLayoutChg>
        <pc:sldLayoutChg chg="del">
          <pc:chgData name="Eric Ulloa" userId="fd5f0ffbbd3cfb42" providerId="LiveId" clId="{DD7439F8-658D-4BB3-847F-57A96C5AE24C}" dt="2025-02-20T11:49:49.809" v="695" actId="2696"/>
          <pc:sldLayoutMkLst>
            <pc:docMk/>
            <pc:sldMasterMk cId="4092739628" sldId="2147483674"/>
            <pc:sldLayoutMk cId="3073962112" sldId="2147483679"/>
          </pc:sldLayoutMkLst>
        </pc:sldLayoutChg>
        <pc:sldLayoutChg chg="del">
          <pc:chgData name="Eric Ulloa" userId="fd5f0ffbbd3cfb42" providerId="LiveId" clId="{DD7439F8-658D-4BB3-847F-57A96C5AE24C}" dt="2025-02-20T11:49:49.809" v="695" actId="2696"/>
          <pc:sldLayoutMkLst>
            <pc:docMk/>
            <pc:sldMasterMk cId="4092739628" sldId="2147483674"/>
            <pc:sldLayoutMk cId="1213902359" sldId="2147483680"/>
          </pc:sldLayoutMkLst>
        </pc:sldLayoutChg>
        <pc:sldLayoutChg chg="del">
          <pc:chgData name="Eric Ulloa" userId="fd5f0ffbbd3cfb42" providerId="LiveId" clId="{DD7439F8-658D-4BB3-847F-57A96C5AE24C}" dt="2025-02-20T11:49:49.809" v="695" actId="2696"/>
          <pc:sldLayoutMkLst>
            <pc:docMk/>
            <pc:sldMasterMk cId="4092739628" sldId="2147483674"/>
            <pc:sldLayoutMk cId="4019711728" sldId="2147483681"/>
          </pc:sldLayoutMkLst>
        </pc:sldLayoutChg>
        <pc:sldLayoutChg chg="del">
          <pc:chgData name="Eric Ulloa" userId="fd5f0ffbbd3cfb42" providerId="LiveId" clId="{DD7439F8-658D-4BB3-847F-57A96C5AE24C}" dt="2025-02-20T11:49:49.809" v="695" actId="2696"/>
          <pc:sldLayoutMkLst>
            <pc:docMk/>
            <pc:sldMasterMk cId="4092739628" sldId="2147483674"/>
            <pc:sldLayoutMk cId="340012167" sldId="2147483682"/>
          </pc:sldLayoutMkLst>
        </pc:sldLayoutChg>
        <pc:sldLayoutChg chg="del">
          <pc:chgData name="Eric Ulloa" userId="fd5f0ffbbd3cfb42" providerId="LiveId" clId="{DD7439F8-658D-4BB3-847F-57A96C5AE24C}" dt="2025-02-20T11:49:49.809" v="695" actId="2696"/>
          <pc:sldLayoutMkLst>
            <pc:docMk/>
            <pc:sldMasterMk cId="4092739628" sldId="2147483674"/>
            <pc:sldLayoutMk cId="1102607039" sldId="2147483683"/>
          </pc:sldLayoutMkLst>
        </pc:sldLayoutChg>
        <pc:sldLayoutChg chg="del">
          <pc:chgData name="Eric Ulloa" userId="fd5f0ffbbd3cfb42" providerId="LiveId" clId="{DD7439F8-658D-4BB3-847F-57A96C5AE24C}" dt="2025-02-20T11:49:49.809" v="695" actId="2696"/>
          <pc:sldLayoutMkLst>
            <pc:docMk/>
            <pc:sldMasterMk cId="4092739628" sldId="2147483674"/>
            <pc:sldLayoutMk cId="3821730958" sldId="2147483684"/>
          </pc:sldLayoutMkLst>
        </pc:sldLayoutChg>
        <pc:sldLayoutChg chg="del">
          <pc:chgData name="Eric Ulloa" userId="fd5f0ffbbd3cfb42" providerId="LiveId" clId="{DD7439F8-658D-4BB3-847F-57A96C5AE24C}" dt="2025-02-20T11:49:49.809" v="695" actId="2696"/>
          <pc:sldLayoutMkLst>
            <pc:docMk/>
            <pc:sldMasterMk cId="4092739628" sldId="2147483674"/>
            <pc:sldLayoutMk cId="163802744" sldId="2147483685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E4B325-3695-4DB8-9937-BBA215E775D3}" type="doc">
      <dgm:prSet loTypeId="urn:microsoft.com/office/officeart/2005/8/layout/target2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ES"/>
        </a:p>
      </dgm:t>
    </dgm:pt>
    <dgm:pt modelId="{615D493B-DB29-4B0F-8E04-90E7CF2887FD}">
      <dgm:prSet phldrT="[Texto]" custT="1"/>
      <dgm:spPr/>
      <dgm:t>
        <a:bodyPr/>
        <a:lstStyle/>
        <a:p>
          <a:r>
            <a:rPr lang="es-PA" sz="1600" dirty="0"/>
            <a:t>Institución</a:t>
          </a:r>
          <a:endParaRPr lang="es-ES" sz="1600" dirty="0"/>
        </a:p>
      </dgm:t>
    </dgm:pt>
    <dgm:pt modelId="{5BF3A2EE-213E-49B7-917C-30E4F58B86D9}" type="parTrans" cxnId="{A19E9C05-4F13-47AE-A7FE-2FD59C58AE95}">
      <dgm:prSet/>
      <dgm:spPr/>
      <dgm:t>
        <a:bodyPr/>
        <a:lstStyle/>
        <a:p>
          <a:endParaRPr lang="es-ES"/>
        </a:p>
      </dgm:t>
    </dgm:pt>
    <dgm:pt modelId="{D2BBF92D-4B86-4EEB-9DB8-7834D3FBC121}" type="sibTrans" cxnId="{A19E9C05-4F13-47AE-A7FE-2FD59C58AE95}">
      <dgm:prSet/>
      <dgm:spPr/>
      <dgm:t>
        <a:bodyPr/>
        <a:lstStyle/>
        <a:p>
          <a:endParaRPr lang="es-ES"/>
        </a:p>
      </dgm:t>
    </dgm:pt>
    <dgm:pt modelId="{8161625A-7688-4423-9D60-C45104DAFDA3}">
      <dgm:prSet phldrT="[Texto]" custT="1"/>
      <dgm:spPr/>
      <dgm:t>
        <a:bodyPr/>
        <a:lstStyle/>
        <a:p>
          <a:r>
            <a:rPr lang="es-PA" sz="1600" dirty="0"/>
            <a:t>Cultura de Seguridad</a:t>
          </a:r>
          <a:endParaRPr lang="es-ES" sz="1600" dirty="0"/>
        </a:p>
      </dgm:t>
    </dgm:pt>
    <dgm:pt modelId="{3E278452-CFEC-472E-A271-6560A0955E64}" type="parTrans" cxnId="{3B994F28-EEF3-4738-B6F2-047E6DB8EAC2}">
      <dgm:prSet/>
      <dgm:spPr/>
      <dgm:t>
        <a:bodyPr/>
        <a:lstStyle/>
        <a:p>
          <a:endParaRPr lang="es-ES"/>
        </a:p>
      </dgm:t>
    </dgm:pt>
    <dgm:pt modelId="{431B9B07-2B93-4758-97C0-9A72316F0DFC}" type="sibTrans" cxnId="{3B994F28-EEF3-4738-B6F2-047E6DB8EAC2}">
      <dgm:prSet/>
      <dgm:spPr/>
      <dgm:t>
        <a:bodyPr/>
        <a:lstStyle/>
        <a:p>
          <a:endParaRPr lang="es-ES"/>
        </a:p>
      </dgm:t>
    </dgm:pt>
    <dgm:pt modelId="{A1014D58-2746-4857-9FA3-54B3EB7A27EA}">
      <dgm:prSet phldrT="[Texto]" custT="1"/>
      <dgm:spPr/>
      <dgm:t>
        <a:bodyPr/>
        <a:lstStyle/>
        <a:p>
          <a:r>
            <a:rPr lang="es-PA" sz="1600" dirty="0"/>
            <a:t>Estructura de Seguridad</a:t>
          </a:r>
          <a:endParaRPr lang="es-ES" sz="1600" dirty="0"/>
        </a:p>
      </dgm:t>
    </dgm:pt>
    <dgm:pt modelId="{D51D029B-F565-4F33-BD99-CAB4074C4526}" type="parTrans" cxnId="{6CF03D84-6594-48F3-97F6-493BEA27DC98}">
      <dgm:prSet/>
      <dgm:spPr/>
      <dgm:t>
        <a:bodyPr/>
        <a:lstStyle/>
        <a:p>
          <a:endParaRPr lang="es-ES"/>
        </a:p>
      </dgm:t>
    </dgm:pt>
    <dgm:pt modelId="{9B3FAF8E-F07C-4248-A831-8D646257BDFA}" type="sibTrans" cxnId="{6CF03D84-6594-48F3-97F6-493BEA27DC98}">
      <dgm:prSet/>
      <dgm:spPr/>
      <dgm:t>
        <a:bodyPr/>
        <a:lstStyle/>
        <a:p>
          <a:endParaRPr lang="es-ES"/>
        </a:p>
      </dgm:t>
    </dgm:pt>
    <dgm:pt modelId="{D49D22E4-6311-44EB-BE63-CA2E98BC2FBF}">
      <dgm:prSet phldrT="[Texto]" custT="1"/>
      <dgm:spPr>
        <a:solidFill>
          <a:srgbClr val="FFFF00">
            <a:alpha val="9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es-PA" sz="1400" dirty="0"/>
            <a:t>Sistema de Notificación</a:t>
          </a:r>
          <a:endParaRPr lang="es-ES" sz="1400" dirty="0"/>
        </a:p>
      </dgm:t>
    </dgm:pt>
    <dgm:pt modelId="{28E6637D-7113-43EC-A0BA-93341EFC7C95}" type="parTrans" cxnId="{0DBE40F4-6E10-4E00-9A89-6A490B1D92E3}">
      <dgm:prSet/>
      <dgm:spPr/>
      <dgm:t>
        <a:bodyPr/>
        <a:lstStyle/>
        <a:p>
          <a:endParaRPr lang="es-ES"/>
        </a:p>
      </dgm:t>
    </dgm:pt>
    <dgm:pt modelId="{273C19A6-E593-4232-9264-C609F7B01E13}" type="sibTrans" cxnId="{0DBE40F4-6E10-4E00-9A89-6A490B1D92E3}">
      <dgm:prSet/>
      <dgm:spPr/>
      <dgm:t>
        <a:bodyPr/>
        <a:lstStyle/>
        <a:p>
          <a:endParaRPr lang="es-ES"/>
        </a:p>
      </dgm:t>
    </dgm:pt>
    <dgm:pt modelId="{1BB81303-364A-453A-8B13-AE2B0A451A1E}">
      <dgm:prSet phldrT="[Texto]" phldr="1" custLinFactX="-44541" custLinFactNeighborX="-100000" custLinFactNeighborY="-38390"/>
      <dgm:spPr/>
      <dgm:t>
        <a:bodyPr/>
        <a:lstStyle/>
        <a:p>
          <a:endParaRPr lang="es-ES" dirty="0"/>
        </a:p>
      </dgm:t>
    </dgm:pt>
    <dgm:pt modelId="{E379DD19-436C-4F7D-BC1D-FB7B372D9309}" type="parTrans" cxnId="{BD964B6C-87EA-4D3B-A4AF-E8CB7D2D5E8E}">
      <dgm:prSet/>
      <dgm:spPr/>
      <dgm:t>
        <a:bodyPr/>
        <a:lstStyle/>
        <a:p>
          <a:endParaRPr lang="es-ES"/>
        </a:p>
      </dgm:t>
    </dgm:pt>
    <dgm:pt modelId="{EFC8AFFD-2BF8-4BD5-926A-D73D98FF8F96}" type="sibTrans" cxnId="{BD964B6C-87EA-4D3B-A4AF-E8CB7D2D5E8E}">
      <dgm:prSet/>
      <dgm:spPr/>
      <dgm:t>
        <a:bodyPr/>
        <a:lstStyle/>
        <a:p>
          <a:endParaRPr lang="es-ES"/>
        </a:p>
      </dgm:t>
    </dgm:pt>
    <dgm:pt modelId="{77BBC9BA-780D-40D2-ACB7-BEE2599455C1}">
      <dgm:prSet phldrT="[Texto]" custT="1"/>
      <dgm:spPr>
        <a:solidFill>
          <a:srgbClr val="FFFF00">
            <a:alpha val="90000"/>
          </a:srgbClr>
        </a:solidFill>
        <a:ln>
          <a:solidFill>
            <a:srgbClr val="C00000"/>
          </a:solidFill>
        </a:ln>
      </dgm:spPr>
      <dgm:t>
        <a:bodyPr/>
        <a:lstStyle/>
        <a:p>
          <a:r>
            <a:rPr lang="es-PA" sz="1400" dirty="0"/>
            <a:t>Información y Análisis</a:t>
          </a:r>
          <a:endParaRPr lang="es-ES" sz="1400" dirty="0"/>
        </a:p>
      </dgm:t>
    </dgm:pt>
    <dgm:pt modelId="{A27DBC7F-6468-4C1E-83F6-93BB3E318762}" type="sibTrans" cxnId="{4F368B7F-D673-4A1B-A6EB-C9BAAFFB28EB}">
      <dgm:prSet/>
      <dgm:spPr/>
      <dgm:t>
        <a:bodyPr/>
        <a:lstStyle/>
        <a:p>
          <a:endParaRPr lang="es-ES"/>
        </a:p>
      </dgm:t>
    </dgm:pt>
    <dgm:pt modelId="{A7944CD0-2425-4B45-AF61-7B570BD0AE41}" type="parTrans" cxnId="{4F368B7F-D673-4A1B-A6EB-C9BAAFFB28EB}">
      <dgm:prSet/>
      <dgm:spPr/>
      <dgm:t>
        <a:bodyPr/>
        <a:lstStyle/>
        <a:p>
          <a:endParaRPr lang="es-ES"/>
        </a:p>
      </dgm:t>
    </dgm:pt>
    <dgm:pt modelId="{2AD494BC-FD45-49AA-9E85-50535ECD7687}" type="pres">
      <dgm:prSet presAssocID="{72E4B325-3695-4DB8-9937-BBA215E775D3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</dgm:pt>
    <dgm:pt modelId="{8517D03D-20AD-4173-8211-04116F499308}" type="pres">
      <dgm:prSet presAssocID="{72E4B325-3695-4DB8-9937-BBA215E775D3}" presName="outerBox" presStyleCnt="0"/>
      <dgm:spPr/>
    </dgm:pt>
    <dgm:pt modelId="{31334597-C53F-4A39-AEFE-1A2741A73AFC}" type="pres">
      <dgm:prSet presAssocID="{72E4B325-3695-4DB8-9937-BBA215E775D3}" presName="outerBoxParent" presStyleLbl="node1" presStyleIdx="0" presStyleCnt="3"/>
      <dgm:spPr/>
    </dgm:pt>
    <dgm:pt modelId="{4CC97C13-6C84-4C3C-9D6C-89E9FDC86F27}" type="pres">
      <dgm:prSet presAssocID="{72E4B325-3695-4DB8-9937-BBA215E775D3}" presName="outerBoxChildren" presStyleCnt="0"/>
      <dgm:spPr/>
    </dgm:pt>
    <dgm:pt modelId="{1D58C68D-0BFD-47FE-9B7E-F2CDA8BDBDF3}" type="pres">
      <dgm:prSet presAssocID="{72E4B325-3695-4DB8-9937-BBA215E775D3}" presName="middleBox" presStyleCnt="0"/>
      <dgm:spPr/>
    </dgm:pt>
    <dgm:pt modelId="{FD3599D5-444C-4583-85E9-225F8C2ED1A2}" type="pres">
      <dgm:prSet presAssocID="{72E4B325-3695-4DB8-9937-BBA215E775D3}" presName="middleBoxParent" presStyleLbl="node1" presStyleIdx="1" presStyleCnt="3" custScaleX="86984" custScaleY="124813" custLinFactNeighborX="-2714" custLinFactNeighborY="-9223"/>
      <dgm:spPr/>
    </dgm:pt>
    <dgm:pt modelId="{8822422B-E6CC-42B0-87CB-80FAF2ECEE8D}" type="pres">
      <dgm:prSet presAssocID="{72E4B325-3695-4DB8-9937-BBA215E775D3}" presName="middleBoxChildren" presStyleCnt="0"/>
      <dgm:spPr/>
    </dgm:pt>
    <dgm:pt modelId="{0B8DA609-6A76-466F-B2DE-09CD838FD4A6}" type="pres">
      <dgm:prSet presAssocID="{72E4B325-3695-4DB8-9937-BBA215E775D3}" presName="centerBox" presStyleCnt="0"/>
      <dgm:spPr/>
    </dgm:pt>
    <dgm:pt modelId="{5F3C1FAE-108C-44D8-B70F-71A02C8BB38F}" type="pres">
      <dgm:prSet presAssocID="{72E4B325-3695-4DB8-9937-BBA215E775D3}" presName="centerBoxParent" presStyleLbl="node1" presStyleIdx="2" presStyleCnt="3" custScaleX="71226" custScaleY="182467" custLinFactNeighborX="406" custLinFactNeighborY="-37360"/>
      <dgm:spPr/>
    </dgm:pt>
    <dgm:pt modelId="{59DFE694-C325-49AE-836B-79D86C92AFA1}" type="pres">
      <dgm:prSet presAssocID="{72E4B325-3695-4DB8-9937-BBA215E775D3}" presName="centerBoxChildren" presStyleCnt="0"/>
      <dgm:spPr/>
    </dgm:pt>
    <dgm:pt modelId="{296FD9C6-2F1B-4318-AD48-742485D223FE}" type="pres">
      <dgm:prSet presAssocID="{D49D22E4-6311-44EB-BE63-CA2E98BC2FBF}" presName="cChild" presStyleLbl="fgAcc1" presStyleIdx="0" presStyleCnt="2" custScaleX="63143" custLinFactX="30225" custLinFactY="-100000" custLinFactNeighborX="100000" custLinFactNeighborY="-105634">
        <dgm:presLayoutVars>
          <dgm:bulletEnabled val="1"/>
        </dgm:presLayoutVars>
      </dgm:prSet>
      <dgm:spPr/>
    </dgm:pt>
    <dgm:pt modelId="{1C686F19-ECC5-4262-8413-231D6FE2C8BA}" type="pres">
      <dgm:prSet presAssocID="{273C19A6-E593-4232-9264-C609F7B01E13}" presName="centerSibTrans" presStyleCnt="0"/>
      <dgm:spPr/>
    </dgm:pt>
    <dgm:pt modelId="{6BF2F633-E668-4216-ACA3-D94DA96A48A2}" type="pres">
      <dgm:prSet presAssocID="{77BBC9BA-780D-40D2-ACB7-BEE2599455C1}" presName="cChild" presStyleLbl="fgAcc1" presStyleIdx="1" presStyleCnt="2" custScaleX="61233" custLinFactX="-29206" custLinFactNeighborX="-100000" custLinFactNeighborY="-93425">
        <dgm:presLayoutVars>
          <dgm:bulletEnabled val="1"/>
        </dgm:presLayoutVars>
      </dgm:prSet>
      <dgm:spPr/>
    </dgm:pt>
  </dgm:ptLst>
  <dgm:cxnLst>
    <dgm:cxn modelId="{78777005-2827-4C76-8EC3-E4A5B011B811}" type="presOf" srcId="{72E4B325-3695-4DB8-9937-BBA215E775D3}" destId="{2AD494BC-FD45-49AA-9E85-50535ECD7687}" srcOrd="0" destOrd="0" presId="urn:microsoft.com/office/officeart/2005/8/layout/target2"/>
    <dgm:cxn modelId="{A19E9C05-4F13-47AE-A7FE-2FD59C58AE95}" srcId="{72E4B325-3695-4DB8-9937-BBA215E775D3}" destId="{615D493B-DB29-4B0F-8E04-90E7CF2887FD}" srcOrd="0" destOrd="0" parTransId="{5BF3A2EE-213E-49B7-917C-30E4F58B86D9}" sibTransId="{D2BBF92D-4B86-4EEB-9DB8-7834D3FBC121}"/>
    <dgm:cxn modelId="{3B994F28-EEF3-4738-B6F2-047E6DB8EAC2}" srcId="{72E4B325-3695-4DB8-9937-BBA215E775D3}" destId="{8161625A-7688-4423-9D60-C45104DAFDA3}" srcOrd="1" destOrd="0" parTransId="{3E278452-CFEC-472E-A271-6560A0955E64}" sibTransId="{431B9B07-2B93-4758-97C0-9A72316F0DFC}"/>
    <dgm:cxn modelId="{0183914A-84CB-4DEF-B1C2-3144D7E29C87}" type="presOf" srcId="{D49D22E4-6311-44EB-BE63-CA2E98BC2FBF}" destId="{296FD9C6-2F1B-4318-AD48-742485D223FE}" srcOrd="0" destOrd="0" presId="urn:microsoft.com/office/officeart/2005/8/layout/target2"/>
    <dgm:cxn modelId="{BD964B6C-87EA-4D3B-A4AF-E8CB7D2D5E8E}" srcId="{72E4B325-3695-4DB8-9937-BBA215E775D3}" destId="{1BB81303-364A-453A-8B13-AE2B0A451A1E}" srcOrd="3" destOrd="0" parTransId="{E379DD19-436C-4F7D-BC1D-FB7B372D9309}" sibTransId="{EFC8AFFD-2BF8-4BD5-926A-D73D98FF8F96}"/>
    <dgm:cxn modelId="{468B756D-D965-44D7-9D26-CA662D9A6BCE}" type="presOf" srcId="{A1014D58-2746-4857-9FA3-54B3EB7A27EA}" destId="{5F3C1FAE-108C-44D8-B70F-71A02C8BB38F}" srcOrd="0" destOrd="0" presId="urn:microsoft.com/office/officeart/2005/8/layout/target2"/>
    <dgm:cxn modelId="{4F368B7F-D673-4A1B-A6EB-C9BAAFFB28EB}" srcId="{A1014D58-2746-4857-9FA3-54B3EB7A27EA}" destId="{77BBC9BA-780D-40D2-ACB7-BEE2599455C1}" srcOrd="1" destOrd="0" parTransId="{A7944CD0-2425-4B45-AF61-7B570BD0AE41}" sibTransId="{A27DBC7F-6468-4C1E-83F6-93BB3E318762}"/>
    <dgm:cxn modelId="{6CF03D84-6594-48F3-97F6-493BEA27DC98}" srcId="{72E4B325-3695-4DB8-9937-BBA215E775D3}" destId="{A1014D58-2746-4857-9FA3-54B3EB7A27EA}" srcOrd="2" destOrd="0" parTransId="{D51D029B-F565-4F33-BD99-CAB4074C4526}" sibTransId="{9B3FAF8E-F07C-4248-A831-8D646257BDFA}"/>
    <dgm:cxn modelId="{13996697-CCEE-4E78-B0E1-7E2B47EB7EBB}" type="presOf" srcId="{8161625A-7688-4423-9D60-C45104DAFDA3}" destId="{FD3599D5-444C-4583-85E9-225F8C2ED1A2}" srcOrd="0" destOrd="0" presId="urn:microsoft.com/office/officeart/2005/8/layout/target2"/>
    <dgm:cxn modelId="{0CFBE7B4-E997-4647-9C89-52247C6A53FB}" type="presOf" srcId="{615D493B-DB29-4B0F-8E04-90E7CF2887FD}" destId="{31334597-C53F-4A39-AEFE-1A2741A73AFC}" srcOrd="0" destOrd="0" presId="urn:microsoft.com/office/officeart/2005/8/layout/target2"/>
    <dgm:cxn modelId="{EF7D6BF0-6F0A-43D8-98F4-CCE51F6796FC}" type="presOf" srcId="{77BBC9BA-780D-40D2-ACB7-BEE2599455C1}" destId="{6BF2F633-E668-4216-ACA3-D94DA96A48A2}" srcOrd="0" destOrd="0" presId="urn:microsoft.com/office/officeart/2005/8/layout/target2"/>
    <dgm:cxn modelId="{0DBE40F4-6E10-4E00-9A89-6A490B1D92E3}" srcId="{A1014D58-2746-4857-9FA3-54B3EB7A27EA}" destId="{D49D22E4-6311-44EB-BE63-CA2E98BC2FBF}" srcOrd="0" destOrd="0" parTransId="{28E6637D-7113-43EC-A0BA-93341EFC7C95}" sibTransId="{273C19A6-E593-4232-9264-C609F7B01E13}"/>
    <dgm:cxn modelId="{DD1A1F73-4759-4E19-A69F-0CECA046B38E}" type="presParOf" srcId="{2AD494BC-FD45-49AA-9E85-50535ECD7687}" destId="{8517D03D-20AD-4173-8211-04116F499308}" srcOrd="0" destOrd="0" presId="urn:microsoft.com/office/officeart/2005/8/layout/target2"/>
    <dgm:cxn modelId="{0D951098-DE41-48B4-A4CD-AE021344D6DE}" type="presParOf" srcId="{8517D03D-20AD-4173-8211-04116F499308}" destId="{31334597-C53F-4A39-AEFE-1A2741A73AFC}" srcOrd="0" destOrd="0" presId="urn:microsoft.com/office/officeart/2005/8/layout/target2"/>
    <dgm:cxn modelId="{65E67673-8BB3-4FF0-8C1E-C1AA3AA74C8B}" type="presParOf" srcId="{8517D03D-20AD-4173-8211-04116F499308}" destId="{4CC97C13-6C84-4C3C-9D6C-89E9FDC86F27}" srcOrd="1" destOrd="0" presId="urn:microsoft.com/office/officeart/2005/8/layout/target2"/>
    <dgm:cxn modelId="{164E1303-13A3-4C67-8C3A-0CE2FA19BDDC}" type="presParOf" srcId="{2AD494BC-FD45-49AA-9E85-50535ECD7687}" destId="{1D58C68D-0BFD-47FE-9B7E-F2CDA8BDBDF3}" srcOrd="1" destOrd="0" presId="urn:microsoft.com/office/officeart/2005/8/layout/target2"/>
    <dgm:cxn modelId="{0FF4028E-F078-4EDF-B727-ED43A585888D}" type="presParOf" srcId="{1D58C68D-0BFD-47FE-9B7E-F2CDA8BDBDF3}" destId="{FD3599D5-444C-4583-85E9-225F8C2ED1A2}" srcOrd="0" destOrd="0" presId="urn:microsoft.com/office/officeart/2005/8/layout/target2"/>
    <dgm:cxn modelId="{61AFD031-09C2-4F65-BB93-D84149F49EBD}" type="presParOf" srcId="{1D58C68D-0BFD-47FE-9B7E-F2CDA8BDBDF3}" destId="{8822422B-E6CC-42B0-87CB-80FAF2ECEE8D}" srcOrd="1" destOrd="0" presId="urn:microsoft.com/office/officeart/2005/8/layout/target2"/>
    <dgm:cxn modelId="{7C53ECF8-A638-40B6-8214-8A2EBF04D4BC}" type="presParOf" srcId="{2AD494BC-FD45-49AA-9E85-50535ECD7687}" destId="{0B8DA609-6A76-466F-B2DE-09CD838FD4A6}" srcOrd="2" destOrd="0" presId="urn:microsoft.com/office/officeart/2005/8/layout/target2"/>
    <dgm:cxn modelId="{BBF5F946-9CC2-43B6-90EF-E6561B0AE458}" type="presParOf" srcId="{0B8DA609-6A76-466F-B2DE-09CD838FD4A6}" destId="{5F3C1FAE-108C-44D8-B70F-71A02C8BB38F}" srcOrd="0" destOrd="0" presId="urn:microsoft.com/office/officeart/2005/8/layout/target2"/>
    <dgm:cxn modelId="{DC718CE6-192A-401D-9149-D8D59ABA16AB}" type="presParOf" srcId="{0B8DA609-6A76-466F-B2DE-09CD838FD4A6}" destId="{59DFE694-C325-49AE-836B-79D86C92AFA1}" srcOrd="1" destOrd="0" presId="urn:microsoft.com/office/officeart/2005/8/layout/target2"/>
    <dgm:cxn modelId="{812E5446-8F73-4D28-8A4F-144F49C43A70}" type="presParOf" srcId="{59DFE694-C325-49AE-836B-79D86C92AFA1}" destId="{296FD9C6-2F1B-4318-AD48-742485D223FE}" srcOrd="0" destOrd="0" presId="urn:microsoft.com/office/officeart/2005/8/layout/target2"/>
    <dgm:cxn modelId="{81A45915-FCC0-4D18-97EE-8189E6232811}" type="presParOf" srcId="{59DFE694-C325-49AE-836B-79D86C92AFA1}" destId="{1C686F19-ECC5-4262-8413-231D6FE2C8BA}" srcOrd="1" destOrd="0" presId="urn:microsoft.com/office/officeart/2005/8/layout/target2"/>
    <dgm:cxn modelId="{37BF2A61-13FB-44E9-8978-5976D1C08C2B}" type="presParOf" srcId="{59DFE694-C325-49AE-836B-79D86C92AFA1}" destId="{6BF2F633-E668-4216-ACA3-D94DA96A48A2}" srcOrd="2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99E3C5-0361-4FDA-8BB5-7845BE26919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AD58041-0019-4B32-B535-8E6BA31F9416}">
      <dgm:prSet phldrT="[Texto]" custT="1"/>
      <dgm:spPr>
        <a:solidFill>
          <a:srgbClr val="FF0000"/>
        </a:solidFill>
      </dgm:spPr>
      <dgm:t>
        <a:bodyPr/>
        <a:lstStyle/>
        <a:p>
          <a:r>
            <a:rPr lang="es-PA" sz="1600" dirty="0"/>
            <a:t>Usuario Afectado por Evento Adverso</a:t>
          </a:r>
          <a:endParaRPr lang="es-ES" sz="1600" dirty="0"/>
        </a:p>
      </dgm:t>
    </dgm:pt>
    <dgm:pt modelId="{A23768C5-0ACA-4AA5-99F9-2EAF725BDF52}" type="parTrans" cxnId="{302AB6E4-ED5D-4F1D-AD23-1900D35A600C}">
      <dgm:prSet/>
      <dgm:spPr/>
      <dgm:t>
        <a:bodyPr/>
        <a:lstStyle/>
        <a:p>
          <a:endParaRPr lang="es-ES"/>
        </a:p>
      </dgm:t>
    </dgm:pt>
    <dgm:pt modelId="{AF17658A-0485-458C-97BF-09BE41E8F413}" type="sibTrans" cxnId="{302AB6E4-ED5D-4F1D-AD23-1900D35A600C}">
      <dgm:prSet/>
      <dgm:spPr/>
      <dgm:t>
        <a:bodyPr/>
        <a:lstStyle/>
        <a:p>
          <a:endParaRPr lang="es-ES"/>
        </a:p>
      </dgm:t>
    </dgm:pt>
    <dgm:pt modelId="{6A6A7193-80AF-406F-8359-D5145765EAFF}">
      <dgm:prSet phldrT="[Texto]" custT="1"/>
      <dgm:spPr/>
      <dgm:t>
        <a:bodyPr/>
        <a:lstStyle/>
        <a:p>
          <a:r>
            <a:rPr lang="es-PA" sz="1400" dirty="0"/>
            <a:t>Saber que pasó</a:t>
          </a:r>
          <a:endParaRPr lang="es-ES" sz="1400" dirty="0"/>
        </a:p>
      </dgm:t>
    </dgm:pt>
    <dgm:pt modelId="{E1695232-6CD0-4449-A02F-1D42995811A0}" type="parTrans" cxnId="{2BC014D2-71C8-45AF-8F4F-66B4E1ACD9F0}">
      <dgm:prSet/>
      <dgm:spPr/>
      <dgm:t>
        <a:bodyPr/>
        <a:lstStyle/>
        <a:p>
          <a:endParaRPr lang="es-ES"/>
        </a:p>
      </dgm:t>
    </dgm:pt>
    <dgm:pt modelId="{96AD57B7-DB1B-48EE-848F-3ADC89F92F20}" type="sibTrans" cxnId="{2BC014D2-71C8-45AF-8F4F-66B4E1ACD9F0}">
      <dgm:prSet/>
      <dgm:spPr/>
      <dgm:t>
        <a:bodyPr/>
        <a:lstStyle/>
        <a:p>
          <a:endParaRPr lang="es-ES"/>
        </a:p>
      </dgm:t>
    </dgm:pt>
    <dgm:pt modelId="{2F124973-0036-4CCB-9C3D-3E62BD546393}">
      <dgm:prSet phldrT="[Texto]" custT="1"/>
      <dgm:spPr>
        <a:solidFill>
          <a:srgbClr val="00B0F0"/>
        </a:solidFill>
      </dgm:spPr>
      <dgm:t>
        <a:bodyPr/>
        <a:lstStyle/>
        <a:p>
          <a:r>
            <a:rPr lang="es-PA" sz="1100" dirty="0"/>
            <a:t>Solución de la complicación</a:t>
          </a:r>
          <a:endParaRPr lang="es-ES" sz="1100" dirty="0"/>
        </a:p>
      </dgm:t>
    </dgm:pt>
    <dgm:pt modelId="{DD264F8D-9D8F-41ED-A756-7755045C1FFA}" type="parTrans" cxnId="{137C4812-C86D-4E4E-A94F-44971C2DF422}">
      <dgm:prSet/>
      <dgm:spPr/>
      <dgm:t>
        <a:bodyPr/>
        <a:lstStyle/>
        <a:p>
          <a:endParaRPr lang="es-ES"/>
        </a:p>
      </dgm:t>
    </dgm:pt>
    <dgm:pt modelId="{156BC663-D617-439C-9332-139D08B37BBF}" type="sibTrans" cxnId="{137C4812-C86D-4E4E-A94F-44971C2DF422}">
      <dgm:prSet/>
      <dgm:spPr/>
      <dgm:t>
        <a:bodyPr/>
        <a:lstStyle/>
        <a:p>
          <a:endParaRPr lang="es-ES"/>
        </a:p>
      </dgm:t>
    </dgm:pt>
    <dgm:pt modelId="{7495A791-BE1E-43A7-AF81-348FAE1F2A49}">
      <dgm:prSet phldrT="[Texto]" custT="1"/>
      <dgm:spPr/>
      <dgm:t>
        <a:bodyPr/>
        <a:lstStyle/>
        <a:p>
          <a:r>
            <a:rPr lang="es-PA" sz="1200" dirty="0"/>
            <a:t>Investigación del Caso</a:t>
          </a:r>
          <a:endParaRPr lang="es-ES" sz="1200" dirty="0"/>
        </a:p>
      </dgm:t>
    </dgm:pt>
    <dgm:pt modelId="{C45D249D-BEBD-4C6A-AD2B-DA933B73D836}" type="parTrans" cxnId="{32369242-5038-449A-A6C9-06294EFDE891}">
      <dgm:prSet/>
      <dgm:spPr/>
      <dgm:t>
        <a:bodyPr/>
        <a:lstStyle/>
        <a:p>
          <a:endParaRPr lang="es-ES"/>
        </a:p>
      </dgm:t>
    </dgm:pt>
    <dgm:pt modelId="{981CB380-5A61-41A0-A0FE-5A73FEDE9140}" type="sibTrans" cxnId="{32369242-5038-449A-A6C9-06294EFDE891}">
      <dgm:prSet/>
      <dgm:spPr/>
      <dgm:t>
        <a:bodyPr/>
        <a:lstStyle/>
        <a:p>
          <a:endParaRPr lang="es-ES"/>
        </a:p>
      </dgm:t>
    </dgm:pt>
    <dgm:pt modelId="{B8103415-BF5B-42EC-826B-B9ECF9474628}">
      <dgm:prSet phldrT="[Texto]" custT="1"/>
      <dgm:spPr>
        <a:solidFill>
          <a:srgbClr val="00B0F0"/>
        </a:solidFill>
      </dgm:spPr>
      <dgm:t>
        <a:bodyPr/>
        <a:lstStyle/>
        <a:p>
          <a:r>
            <a:rPr lang="es-PA" sz="1200" dirty="0"/>
            <a:t>Apoyo Técnico y Logístico</a:t>
          </a:r>
          <a:endParaRPr lang="es-ES" sz="1200" dirty="0"/>
        </a:p>
      </dgm:t>
    </dgm:pt>
    <dgm:pt modelId="{A1F4E14A-4A18-413A-94A0-88F4537F7F35}" type="parTrans" cxnId="{E69BC32B-7EA3-4F07-8E0B-1B86F2BDF978}">
      <dgm:prSet/>
      <dgm:spPr/>
      <dgm:t>
        <a:bodyPr/>
        <a:lstStyle/>
        <a:p>
          <a:endParaRPr lang="es-ES"/>
        </a:p>
      </dgm:t>
    </dgm:pt>
    <dgm:pt modelId="{B1F67E4A-15C5-4F7E-989F-6D6E40EA9015}" type="sibTrans" cxnId="{E69BC32B-7EA3-4F07-8E0B-1B86F2BDF978}">
      <dgm:prSet/>
      <dgm:spPr/>
      <dgm:t>
        <a:bodyPr/>
        <a:lstStyle/>
        <a:p>
          <a:endParaRPr lang="es-ES"/>
        </a:p>
      </dgm:t>
    </dgm:pt>
    <dgm:pt modelId="{435F2CD0-605B-484D-8621-5AAFF08BC001}" type="pres">
      <dgm:prSet presAssocID="{F999E3C5-0361-4FDA-8BB5-7845BE269199}" presName="diagram" presStyleCnt="0">
        <dgm:presLayoutVars>
          <dgm:dir/>
          <dgm:resizeHandles val="exact"/>
        </dgm:presLayoutVars>
      </dgm:prSet>
      <dgm:spPr/>
    </dgm:pt>
    <dgm:pt modelId="{5E507BA1-5C50-4CE2-BFE4-8E359D1C6FB8}" type="pres">
      <dgm:prSet presAssocID="{DAD58041-0019-4B32-B535-8E6BA31F9416}" presName="node" presStyleLbl="node1" presStyleIdx="0" presStyleCnt="5" custScaleX="181199" custScaleY="1358044" custLinFactNeighborX="-42500" custLinFactNeighborY="71072">
        <dgm:presLayoutVars>
          <dgm:bulletEnabled val="1"/>
        </dgm:presLayoutVars>
      </dgm:prSet>
      <dgm:spPr/>
    </dgm:pt>
    <dgm:pt modelId="{178BA705-3313-46C8-AC77-8CEEE441F947}" type="pres">
      <dgm:prSet presAssocID="{AF17658A-0485-458C-97BF-09BE41E8F413}" presName="sibTrans" presStyleCnt="0"/>
      <dgm:spPr/>
    </dgm:pt>
    <dgm:pt modelId="{49AA2F01-6555-4375-A006-694298F77EFD}" type="pres">
      <dgm:prSet presAssocID="{6A6A7193-80AF-406F-8359-D5145765EAFF}" presName="node" presStyleLbl="node1" presStyleIdx="1" presStyleCnt="5" custScaleX="231206" custScaleY="201326" custLinFactY="-200000" custLinFactNeighborX="20022" custLinFactNeighborY="-262774">
        <dgm:presLayoutVars>
          <dgm:bulletEnabled val="1"/>
        </dgm:presLayoutVars>
      </dgm:prSet>
      <dgm:spPr/>
    </dgm:pt>
    <dgm:pt modelId="{839DA042-7E19-4FEB-A212-DAE7767D4A48}" type="pres">
      <dgm:prSet presAssocID="{96AD57B7-DB1B-48EE-848F-3ADC89F92F20}" presName="sibTrans" presStyleCnt="0"/>
      <dgm:spPr/>
    </dgm:pt>
    <dgm:pt modelId="{3B28FF56-EFEA-4374-9348-2E1092F74B39}" type="pres">
      <dgm:prSet presAssocID="{2F124973-0036-4CCB-9C3D-3E62BD546393}" presName="node" presStyleLbl="node1" presStyleIdx="2" presStyleCnt="5" custScaleX="235931" custScaleY="214845" custLinFactX="-100000" custLinFactY="-22171" custLinFactNeighborX="-121184" custLinFactNeighborY="-100000">
        <dgm:presLayoutVars>
          <dgm:bulletEnabled val="1"/>
        </dgm:presLayoutVars>
      </dgm:prSet>
      <dgm:spPr/>
    </dgm:pt>
    <dgm:pt modelId="{9A5E8FA1-62C7-431E-A38E-44DF3BF77131}" type="pres">
      <dgm:prSet presAssocID="{156BC663-D617-439C-9332-139D08B37BBF}" presName="sibTrans" presStyleCnt="0"/>
      <dgm:spPr/>
    </dgm:pt>
    <dgm:pt modelId="{4A8FCA98-E7AF-43BC-8CE9-71740D408EF7}" type="pres">
      <dgm:prSet presAssocID="{7495A791-BE1E-43A7-AF81-348FAE1F2A49}" presName="node" presStyleLbl="node1" presStyleIdx="3" presStyleCnt="5" custScaleX="229186" custScaleY="324582" custLinFactX="-100000" custLinFactY="-200000" custLinFactNeighborX="-111221" custLinFactNeighborY="-267915">
        <dgm:presLayoutVars>
          <dgm:bulletEnabled val="1"/>
        </dgm:presLayoutVars>
      </dgm:prSet>
      <dgm:spPr/>
    </dgm:pt>
    <dgm:pt modelId="{000FE8EA-E831-4966-8EDF-7224EE8EBDA1}" type="pres">
      <dgm:prSet presAssocID="{981CB380-5A61-41A0-A0FE-5A73FEDE9140}" presName="sibTrans" presStyleCnt="0"/>
      <dgm:spPr/>
    </dgm:pt>
    <dgm:pt modelId="{2C845947-64CA-4178-8120-B48D1D053A94}" type="pres">
      <dgm:prSet presAssocID="{B8103415-BF5B-42EC-826B-B9ECF9474628}" presName="node" presStyleLbl="node1" presStyleIdx="4" presStyleCnt="5" custScaleX="226687" custScaleY="186959" custLinFactX="53405" custLinFactY="-425282" custLinFactNeighborX="100000" custLinFactNeighborY="-500000">
        <dgm:presLayoutVars>
          <dgm:bulletEnabled val="1"/>
        </dgm:presLayoutVars>
      </dgm:prSet>
      <dgm:spPr/>
    </dgm:pt>
  </dgm:ptLst>
  <dgm:cxnLst>
    <dgm:cxn modelId="{137C4812-C86D-4E4E-A94F-44971C2DF422}" srcId="{F999E3C5-0361-4FDA-8BB5-7845BE269199}" destId="{2F124973-0036-4CCB-9C3D-3E62BD546393}" srcOrd="2" destOrd="0" parTransId="{DD264F8D-9D8F-41ED-A756-7755045C1FFA}" sibTransId="{156BC663-D617-439C-9332-139D08B37BBF}"/>
    <dgm:cxn modelId="{E69BC32B-7EA3-4F07-8E0B-1B86F2BDF978}" srcId="{F999E3C5-0361-4FDA-8BB5-7845BE269199}" destId="{B8103415-BF5B-42EC-826B-B9ECF9474628}" srcOrd="4" destOrd="0" parTransId="{A1F4E14A-4A18-413A-94A0-88F4537F7F35}" sibTransId="{B1F67E4A-15C5-4F7E-989F-6D6E40EA9015}"/>
    <dgm:cxn modelId="{154CBA2C-DCA3-48FC-A132-60D88B8A1ECC}" type="presOf" srcId="{2F124973-0036-4CCB-9C3D-3E62BD546393}" destId="{3B28FF56-EFEA-4374-9348-2E1092F74B39}" srcOrd="0" destOrd="0" presId="urn:microsoft.com/office/officeart/2005/8/layout/default"/>
    <dgm:cxn modelId="{E22F7639-5DF4-4F0B-B344-04348C837F6D}" type="presOf" srcId="{F999E3C5-0361-4FDA-8BB5-7845BE269199}" destId="{435F2CD0-605B-484D-8621-5AAFF08BC001}" srcOrd="0" destOrd="0" presId="urn:microsoft.com/office/officeart/2005/8/layout/default"/>
    <dgm:cxn modelId="{32369242-5038-449A-A6C9-06294EFDE891}" srcId="{F999E3C5-0361-4FDA-8BB5-7845BE269199}" destId="{7495A791-BE1E-43A7-AF81-348FAE1F2A49}" srcOrd="3" destOrd="0" parTransId="{C45D249D-BEBD-4C6A-AD2B-DA933B73D836}" sibTransId="{981CB380-5A61-41A0-A0FE-5A73FEDE9140}"/>
    <dgm:cxn modelId="{FF6B3B43-80FE-4CAA-A5CE-87A5130A352B}" type="presOf" srcId="{6A6A7193-80AF-406F-8359-D5145765EAFF}" destId="{49AA2F01-6555-4375-A006-694298F77EFD}" srcOrd="0" destOrd="0" presId="urn:microsoft.com/office/officeart/2005/8/layout/default"/>
    <dgm:cxn modelId="{EA9E8258-8E73-42D7-AEFB-48F9DD99898C}" type="presOf" srcId="{DAD58041-0019-4B32-B535-8E6BA31F9416}" destId="{5E507BA1-5C50-4CE2-BFE4-8E359D1C6FB8}" srcOrd="0" destOrd="0" presId="urn:microsoft.com/office/officeart/2005/8/layout/default"/>
    <dgm:cxn modelId="{B08134B9-B916-4BA2-8216-FB17893E2013}" type="presOf" srcId="{B8103415-BF5B-42EC-826B-B9ECF9474628}" destId="{2C845947-64CA-4178-8120-B48D1D053A94}" srcOrd="0" destOrd="0" presId="urn:microsoft.com/office/officeart/2005/8/layout/default"/>
    <dgm:cxn modelId="{2BC014D2-71C8-45AF-8F4F-66B4E1ACD9F0}" srcId="{F999E3C5-0361-4FDA-8BB5-7845BE269199}" destId="{6A6A7193-80AF-406F-8359-D5145765EAFF}" srcOrd="1" destOrd="0" parTransId="{E1695232-6CD0-4449-A02F-1D42995811A0}" sibTransId="{96AD57B7-DB1B-48EE-848F-3ADC89F92F20}"/>
    <dgm:cxn modelId="{0E30DFD3-B530-4E92-8352-5D8B490CCC19}" type="presOf" srcId="{7495A791-BE1E-43A7-AF81-348FAE1F2A49}" destId="{4A8FCA98-E7AF-43BC-8CE9-71740D408EF7}" srcOrd="0" destOrd="0" presId="urn:microsoft.com/office/officeart/2005/8/layout/default"/>
    <dgm:cxn modelId="{302AB6E4-ED5D-4F1D-AD23-1900D35A600C}" srcId="{F999E3C5-0361-4FDA-8BB5-7845BE269199}" destId="{DAD58041-0019-4B32-B535-8E6BA31F9416}" srcOrd="0" destOrd="0" parTransId="{A23768C5-0ACA-4AA5-99F9-2EAF725BDF52}" sibTransId="{AF17658A-0485-458C-97BF-09BE41E8F413}"/>
    <dgm:cxn modelId="{761FF843-EFB1-45D3-B8A0-CCCF3A2E4D8E}" type="presParOf" srcId="{435F2CD0-605B-484D-8621-5AAFF08BC001}" destId="{5E507BA1-5C50-4CE2-BFE4-8E359D1C6FB8}" srcOrd="0" destOrd="0" presId="urn:microsoft.com/office/officeart/2005/8/layout/default"/>
    <dgm:cxn modelId="{3EA16942-1AF6-45CF-A5DA-37E269FA7F1A}" type="presParOf" srcId="{435F2CD0-605B-484D-8621-5AAFF08BC001}" destId="{178BA705-3313-46C8-AC77-8CEEE441F947}" srcOrd="1" destOrd="0" presId="urn:microsoft.com/office/officeart/2005/8/layout/default"/>
    <dgm:cxn modelId="{AC002BD4-AE04-4F31-BE01-8B8DF8E7174A}" type="presParOf" srcId="{435F2CD0-605B-484D-8621-5AAFF08BC001}" destId="{49AA2F01-6555-4375-A006-694298F77EFD}" srcOrd="2" destOrd="0" presId="urn:microsoft.com/office/officeart/2005/8/layout/default"/>
    <dgm:cxn modelId="{00A3DBD1-C07C-40F3-AB0C-F337C2F69ED6}" type="presParOf" srcId="{435F2CD0-605B-484D-8621-5AAFF08BC001}" destId="{839DA042-7E19-4FEB-A212-DAE7767D4A48}" srcOrd="3" destOrd="0" presId="urn:microsoft.com/office/officeart/2005/8/layout/default"/>
    <dgm:cxn modelId="{71A12300-410A-4336-B8EF-810E175CB1B5}" type="presParOf" srcId="{435F2CD0-605B-484D-8621-5AAFF08BC001}" destId="{3B28FF56-EFEA-4374-9348-2E1092F74B39}" srcOrd="4" destOrd="0" presId="urn:microsoft.com/office/officeart/2005/8/layout/default"/>
    <dgm:cxn modelId="{7DC9DAB9-487D-4ED7-8DB3-F737D174C3DA}" type="presParOf" srcId="{435F2CD0-605B-484D-8621-5AAFF08BC001}" destId="{9A5E8FA1-62C7-431E-A38E-44DF3BF77131}" srcOrd="5" destOrd="0" presId="urn:microsoft.com/office/officeart/2005/8/layout/default"/>
    <dgm:cxn modelId="{61CA0AAD-76D2-4D18-8295-8D7D52EA86FD}" type="presParOf" srcId="{435F2CD0-605B-484D-8621-5AAFF08BC001}" destId="{4A8FCA98-E7AF-43BC-8CE9-71740D408EF7}" srcOrd="6" destOrd="0" presId="urn:microsoft.com/office/officeart/2005/8/layout/default"/>
    <dgm:cxn modelId="{03144CEC-1DC1-4796-89BD-2065A42ABF52}" type="presParOf" srcId="{435F2CD0-605B-484D-8621-5AAFF08BC001}" destId="{000FE8EA-E831-4966-8EDF-7224EE8EBDA1}" srcOrd="7" destOrd="0" presId="urn:microsoft.com/office/officeart/2005/8/layout/default"/>
    <dgm:cxn modelId="{B9314DD4-2C61-48BC-89D4-7B40DF9FAC7B}" type="presParOf" srcId="{435F2CD0-605B-484D-8621-5AAFF08BC001}" destId="{2C845947-64CA-4178-8120-B48D1D053A9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7FD800F-D92A-4B98-93F7-C4B57D4C2B30}" type="doc">
      <dgm:prSet loTypeId="urn:microsoft.com/office/officeart/2005/8/layout/cycle7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B4BEAA6-22D6-46C5-B8C6-94EF80A51746}">
      <dgm:prSet phldrT="[Texto]"/>
      <dgm:spPr/>
      <dgm:t>
        <a:bodyPr/>
        <a:lstStyle/>
        <a:p>
          <a:r>
            <a:rPr lang="es-PA" dirty="0"/>
            <a:t>Recogida de información</a:t>
          </a:r>
          <a:endParaRPr lang="es-ES" dirty="0"/>
        </a:p>
      </dgm:t>
    </dgm:pt>
    <dgm:pt modelId="{2AF92A6B-73F7-4F55-8E9A-F4C558939B86}" type="parTrans" cxnId="{CCC3A9CB-C3A6-427F-BE24-5A426DF5A663}">
      <dgm:prSet/>
      <dgm:spPr/>
      <dgm:t>
        <a:bodyPr/>
        <a:lstStyle/>
        <a:p>
          <a:endParaRPr lang="es-ES"/>
        </a:p>
      </dgm:t>
    </dgm:pt>
    <dgm:pt modelId="{3A59EEB0-2E40-4A72-8CA7-CEFC093A5302}" type="sibTrans" cxnId="{CCC3A9CB-C3A6-427F-BE24-5A426DF5A663}">
      <dgm:prSet/>
      <dgm:spPr/>
      <dgm:t>
        <a:bodyPr/>
        <a:lstStyle/>
        <a:p>
          <a:endParaRPr lang="es-ES"/>
        </a:p>
      </dgm:t>
    </dgm:pt>
    <dgm:pt modelId="{5A94B951-B357-4E3E-B95E-C1EC4FF93B3E}">
      <dgm:prSet phldrT="[Texto]"/>
      <dgm:spPr/>
      <dgm:t>
        <a:bodyPr/>
        <a:lstStyle/>
        <a:p>
          <a:r>
            <a:rPr lang="es-PA" dirty="0"/>
            <a:t>Integración e Interpretación</a:t>
          </a:r>
          <a:endParaRPr lang="es-ES" dirty="0"/>
        </a:p>
      </dgm:t>
    </dgm:pt>
    <dgm:pt modelId="{D7A51E7A-F9A7-48A1-AE95-C0EC67BD1106}" type="parTrans" cxnId="{3FE174E4-6FD9-45D3-AAAB-715BB7970C70}">
      <dgm:prSet/>
      <dgm:spPr/>
      <dgm:t>
        <a:bodyPr/>
        <a:lstStyle/>
        <a:p>
          <a:endParaRPr lang="es-ES"/>
        </a:p>
      </dgm:t>
    </dgm:pt>
    <dgm:pt modelId="{AE7751B6-8797-4E61-B1BE-64AC232B0F5D}" type="sibTrans" cxnId="{3FE174E4-6FD9-45D3-AAAB-715BB7970C70}">
      <dgm:prSet/>
      <dgm:spPr/>
      <dgm:t>
        <a:bodyPr/>
        <a:lstStyle/>
        <a:p>
          <a:endParaRPr lang="es-ES"/>
        </a:p>
      </dgm:t>
    </dgm:pt>
    <dgm:pt modelId="{78314766-3FEC-41BB-9A07-D6E5E23D3802}">
      <dgm:prSet phldrT="[Texto]"/>
      <dgm:spPr/>
      <dgm:t>
        <a:bodyPr/>
        <a:lstStyle/>
        <a:p>
          <a:r>
            <a:rPr lang="es-PA" dirty="0"/>
            <a:t>Diagnóstico de Trabajo</a:t>
          </a:r>
          <a:endParaRPr lang="es-ES" dirty="0"/>
        </a:p>
      </dgm:t>
    </dgm:pt>
    <dgm:pt modelId="{5BFEBF52-1C05-42BA-8ED0-3C8C89FF1B99}" type="parTrans" cxnId="{80C2416C-AF39-4747-9FB7-94DC4DFDB9B1}">
      <dgm:prSet/>
      <dgm:spPr/>
      <dgm:t>
        <a:bodyPr/>
        <a:lstStyle/>
        <a:p>
          <a:endParaRPr lang="es-ES"/>
        </a:p>
      </dgm:t>
    </dgm:pt>
    <dgm:pt modelId="{9B553B05-7CD6-46BC-A56E-AE4CBE360720}" type="sibTrans" cxnId="{80C2416C-AF39-4747-9FB7-94DC4DFDB9B1}">
      <dgm:prSet/>
      <dgm:spPr/>
      <dgm:t>
        <a:bodyPr/>
        <a:lstStyle/>
        <a:p>
          <a:endParaRPr lang="es-ES"/>
        </a:p>
      </dgm:t>
    </dgm:pt>
    <dgm:pt modelId="{7311E1B4-9E1C-4833-87FD-825A9DCEB4FF}" type="pres">
      <dgm:prSet presAssocID="{27FD800F-D92A-4B98-93F7-C4B57D4C2B30}" presName="Name0" presStyleCnt="0">
        <dgm:presLayoutVars>
          <dgm:dir/>
          <dgm:resizeHandles val="exact"/>
        </dgm:presLayoutVars>
      </dgm:prSet>
      <dgm:spPr/>
    </dgm:pt>
    <dgm:pt modelId="{4D65AD14-3BE2-40E6-9D70-04205E74AD89}" type="pres">
      <dgm:prSet presAssocID="{DB4BEAA6-22D6-46C5-B8C6-94EF80A51746}" presName="node" presStyleLbl="node1" presStyleIdx="0" presStyleCnt="3" custAng="1748578" custScaleX="84939" custScaleY="23632" custRadScaleRad="125691" custRadScaleInc="-160318">
        <dgm:presLayoutVars>
          <dgm:bulletEnabled val="1"/>
        </dgm:presLayoutVars>
      </dgm:prSet>
      <dgm:spPr/>
    </dgm:pt>
    <dgm:pt modelId="{6B664594-BC75-4A4C-8E6D-E57F6472C3FC}" type="pres">
      <dgm:prSet presAssocID="{3A59EEB0-2E40-4A72-8CA7-CEFC093A5302}" presName="sibTrans" presStyleLbl="sibTrans2D1" presStyleIdx="0" presStyleCnt="3" custFlipVert="0" custScaleX="246305" custScaleY="213331" custLinFactY="-7328" custLinFactNeighborX="-79953" custLinFactNeighborY="-100000"/>
      <dgm:spPr>
        <a:prstGeom prst="blockArc">
          <a:avLst/>
        </a:prstGeom>
      </dgm:spPr>
    </dgm:pt>
    <dgm:pt modelId="{DF75AE13-3807-4F66-A01F-1A29C3B697E7}" type="pres">
      <dgm:prSet presAssocID="{3A59EEB0-2E40-4A72-8CA7-CEFC093A5302}" presName="connectorText" presStyleLbl="sibTrans2D1" presStyleIdx="0" presStyleCnt="3"/>
      <dgm:spPr/>
    </dgm:pt>
    <dgm:pt modelId="{167866F2-8999-431C-BC76-48E0F8F448AD}" type="pres">
      <dgm:prSet presAssocID="{5A94B951-B357-4E3E-B95E-C1EC4FF93B3E}" presName="node" presStyleLbl="node1" presStyleIdx="1" presStyleCnt="3" custAng="0" custFlipVert="0" custScaleX="80661" custScaleY="28595" custRadScaleRad="109640" custRadScaleInc="-237666">
        <dgm:presLayoutVars>
          <dgm:bulletEnabled val="1"/>
        </dgm:presLayoutVars>
      </dgm:prSet>
      <dgm:spPr/>
    </dgm:pt>
    <dgm:pt modelId="{E5F37364-3F44-41BC-B394-AB7108476CBE}" type="pres">
      <dgm:prSet presAssocID="{AE7751B6-8797-4E61-B1BE-64AC232B0F5D}" presName="sibTrans" presStyleLbl="sibTrans2D1" presStyleIdx="1" presStyleCnt="3" custScaleX="153312" custScaleY="154072" custLinFactNeighborX="71551" custLinFactNeighborY="-84912"/>
      <dgm:spPr>
        <a:prstGeom prst="blockArc">
          <a:avLst/>
        </a:prstGeom>
      </dgm:spPr>
    </dgm:pt>
    <dgm:pt modelId="{A4FDD43D-2BAC-40B4-ADED-87A44060E7A3}" type="pres">
      <dgm:prSet presAssocID="{AE7751B6-8797-4E61-B1BE-64AC232B0F5D}" presName="connectorText" presStyleLbl="sibTrans2D1" presStyleIdx="1" presStyleCnt="3"/>
      <dgm:spPr/>
    </dgm:pt>
    <dgm:pt modelId="{BB22C77D-61A7-41DA-9225-D28C73EDFAE4}" type="pres">
      <dgm:prSet presAssocID="{78314766-3FEC-41BB-9A07-D6E5E23D3802}" presName="node" presStyleLbl="node1" presStyleIdx="2" presStyleCnt="3" custAng="18894314" custFlipVert="0" custScaleX="73182" custScaleY="26060" custRadScaleRad="15997" custRadScaleInc="-269820">
        <dgm:presLayoutVars>
          <dgm:bulletEnabled val="1"/>
        </dgm:presLayoutVars>
      </dgm:prSet>
      <dgm:spPr/>
    </dgm:pt>
    <dgm:pt modelId="{4A127EC2-E4E2-4711-B393-B0B81FB688C7}" type="pres">
      <dgm:prSet presAssocID="{9B553B05-7CD6-46BC-A56E-AE4CBE360720}" presName="sibTrans" presStyleLbl="sibTrans2D1" presStyleIdx="2" presStyleCnt="3" custScaleX="148682" custScaleY="166345" custLinFactY="12606" custLinFactNeighborX="3596" custLinFactNeighborY="100000"/>
      <dgm:spPr>
        <a:prstGeom prst="blockArc">
          <a:avLst/>
        </a:prstGeom>
      </dgm:spPr>
    </dgm:pt>
    <dgm:pt modelId="{A559E269-C920-4C44-9EA3-EC83629F2261}" type="pres">
      <dgm:prSet presAssocID="{9B553B05-7CD6-46BC-A56E-AE4CBE360720}" presName="connectorText" presStyleLbl="sibTrans2D1" presStyleIdx="2" presStyleCnt="3"/>
      <dgm:spPr/>
    </dgm:pt>
  </dgm:ptLst>
  <dgm:cxnLst>
    <dgm:cxn modelId="{B619C80F-FB20-4A18-B5D5-511F57F2C097}" type="presOf" srcId="{AE7751B6-8797-4E61-B1BE-64AC232B0F5D}" destId="{E5F37364-3F44-41BC-B394-AB7108476CBE}" srcOrd="0" destOrd="0" presId="urn:microsoft.com/office/officeart/2005/8/layout/cycle7"/>
    <dgm:cxn modelId="{8D9B1A12-D0FB-4EE5-B83D-87D1BD667EF9}" type="presOf" srcId="{3A59EEB0-2E40-4A72-8CA7-CEFC093A5302}" destId="{DF75AE13-3807-4F66-A01F-1A29C3B697E7}" srcOrd="1" destOrd="0" presId="urn:microsoft.com/office/officeart/2005/8/layout/cycle7"/>
    <dgm:cxn modelId="{70BB4C33-3E91-4607-BD59-A4C35A71FE4A}" type="presOf" srcId="{78314766-3FEC-41BB-9A07-D6E5E23D3802}" destId="{BB22C77D-61A7-41DA-9225-D28C73EDFAE4}" srcOrd="0" destOrd="0" presId="urn:microsoft.com/office/officeart/2005/8/layout/cycle7"/>
    <dgm:cxn modelId="{07A33744-FE77-4DF5-9B54-A3C641A3AEEA}" type="presOf" srcId="{9B553B05-7CD6-46BC-A56E-AE4CBE360720}" destId="{A559E269-C920-4C44-9EA3-EC83629F2261}" srcOrd="1" destOrd="0" presId="urn:microsoft.com/office/officeart/2005/8/layout/cycle7"/>
    <dgm:cxn modelId="{80C2416C-AF39-4747-9FB7-94DC4DFDB9B1}" srcId="{27FD800F-D92A-4B98-93F7-C4B57D4C2B30}" destId="{78314766-3FEC-41BB-9A07-D6E5E23D3802}" srcOrd="2" destOrd="0" parTransId="{5BFEBF52-1C05-42BA-8ED0-3C8C89FF1B99}" sibTransId="{9B553B05-7CD6-46BC-A56E-AE4CBE360720}"/>
    <dgm:cxn modelId="{F9F1E176-0528-4934-A514-D8971F72DC67}" type="presOf" srcId="{AE7751B6-8797-4E61-B1BE-64AC232B0F5D}" destId="{A4FDD43D-2BAC-40B4-ADED-87A44060E7A3}" srcOrd="1" destOrd="0" presId="urn:microsoft.com/office/officeart/2005/8/layout/cycle7"/>
    <dgm:cxn modelId="{0B3E4E78-3FDD-48CA-A441-CE500AC40F8F}" type="presOf" srcId="{9B553B05-7CD6-46BC-A56E-AE4CBE360720}" destId="{4A127EC2-E4E2-4711-B393-B0B81FB688C7}" srcOrd="0" destOrd="0" presId="urn:microsoft.com/office/officeart/2005/8/layout/cycle7"/>
    <dgm:cxn modelId="{6949C7BD-9C6A-4BD5-93D3-763E27749FE4}" type="presOf" srcId="{3A59EEB0-2E40-4A72-8CA7-CEFC093A5302}" destId="{6B664594-BC75-4A4C-8E6D-E57F6472C3FC}" srcOrd="0" destOrd="0" presId="urn:microsoft.com/office/officeart/2005/8/layout/cycle7"/>
    <dgm:cxn modelId="{F135C0C1-CCBE-4CFB-9F43-78D2EECFB720}" type="presOf" srcId="{27FD800F-D92A-4B98-93F7-C4B57D4C2B30}" destId="{7311E1B4-9E1C-4833-87FD-825A9DCEB4FF}" srcOrd="0" destOrd="0" presId="urn:microsoft.com/office/officeart/2005/8/layout/cycle7"/>
    <dgm:cxn modelId="{2ABE0ECA-04AC-45BF-B1BB-25B7F2F8D106}" type="presOf" srcId="{5A94B951-B357-4E3E-B95E-C1EC4FF93B3E}" destId="{167866F2-8999-431C-BC76-48E0F8F448AD}" srcOrd="0" destOrd="0" presId="urn:microsoft.com/office/officeart/2005/8/layout/cycle7"/>
    <dgm:cxn modelId="{CCC3A9CB-C3A6-427F-BE24-5A426DF5A663}" srcId="{27FD800F-D92A-4B98-93F7-C4B57D4C2B30}" destId="{DB4BEAA6-22D6-46C5-B8C6-94EF80A51746}" srcOrd="0" destOrd="0" parTransId="{2AF92A6B-73F7-4F55-8E9A-F4C558939B86}" sibTransId="{3A59EEB0-2E40-4A72-8CA7-CEFC093A5302}"/>
    <dgm:cxn modelId="{3FE174E4-6FD9-45D3-AAAB-715BB7970C70}" srcId="{27FD800F-D92A-4B98-93F7-C4B57D4C2B30}" destId="{5A94B951-B357-4E3E-B95E-C1EC4FF93B3E}" srcOrd="1" destOrd="0" parTransId="{D7A51E7A-F9A7-48A1-AE95-C0EC67BD1106}" sibTransId="{AE7751B6-8797-4E61-B1BE-64AC232B0F5D}"/>
    <dgm:cxn modelId="{52D385E4-5D6B-46FA-8823-8C646359A348}" type="presOf" srcId="{DB4BEAA6-22D6-46C5-B8C6-94EF80A51746}" destId="{4D65AD14-3BE2-40E6-9D70-04205E74AD89}" srcOrd="0" destOrd="0" presId="urn:microsoft.com/office/officeart/2005/8/layout/cycle7"/>
    <dgm:cxn modelId="{859213EF-5514-42C5-9939-3AD4382719A1}" type="presParOf" srcId="{7311E1B4-9E1C-4833-87FD-825A9DCEB4FF}" destId="{4D65AD14-3BE2-40E6-9D70-04205E74AD89}" srcOrd="0" destOrd="0" presId="urn:microsoft.com/office/officeart/2005/8/layout/cycle7"/>
    <dgm:cxn modelId="{09D513B6-9E34-4D5D-9D5C-BEFB51CA7F82}" type="presParOf" srcId="{7311E1B4-9E1C-4833-87FD-825A9DCEB4FF}" destId="{6B664594-BC75-4A4C-8E6D-E57F6472C3FC}" srcOrd="1" destOrd="0" presId="urn:microsoft.com/office/officeart/2005/8/layout/cycle7"/>
    <dgm:cxn modelId="{25553DAC-6B38-4EFF-8DC2-CDC34396DDF2}" type="presParOf" srcId="{6B664594-BC75-4A4C-8E6D-E57F6472C3FC}" destId="{DF75AE13-3807-4F66-A01F-1A29C3B697E7}" srcOrd="0" destOrd="0" presId="urn:microsoft.com/office/officeart/2005/8/layout/cycle7"/>
    <dgm:cxn modelId="{44FB2F63-6AD4-46F7-BB91-D5F0BB556DEA}" type="presParOf" srcId="{7311E1B4-9E1C-4833-87FD-825A9DCEB4FF}" destId="{167866F2-8999-431C-BC76-48E0F8F448AD}" srcOrd="2" destOrd="0" presId="urn:microsoft.com/office/officeart/2005/8/layout/cycle7"/>
    <dgm:cxn modelId="{5A9DBB08-7AA8-47F2-B967-06A2E518A7AA}" type="presParOf" srcId="{7311E1B4-9E1C-4833-87FD-825A9DCEB4FF}" destId="{E5F37364-3F44-41BC-B394-AB7108476CBE}" srcOrd="3" destOrd="0" presId="urn:microsoft.com/office/officeart/2005/8/layout/cycle7"/>
    <dgm:cxn modelId="{BB4B11B6-CFF4-4AEC-A33B-8FD7727F1B9E}" type="presParOf" srcId="{E5F37364-3F44-41BC-B394-AB7108476CBE}" destId="{A4FDD43D-2BAC-40B4-ADED-87A44060E7A3}" srcOrd="0" destOrd="0" presId="urn:microsoft.com/office/officeart/2005/8/layout/cycle7"/>
    <dgm:cxn modelId="{33B85CA3-9F51-492C-B7A5-51AFD6260B5A}" type="presParOf" srcId="{7311E1B4-9E1C-4833-87FD-825A9DCEB4FF}" destId="{BB22C77D-61A7-41DA-9225-D28C73EDFAE4}" srcOrd="4" destOrd="0" presId="urn:microsoft.com/office/officeart/2005/8/layout/cycle7"/>
    <dgm:cxn modelId="{532B279E-502B-4993-8912-1F93D3E9759B}" type="presParOf" srcId="{7311E1B4-9E1C-4833-87FD-825A9DCEB4FF}" destId="{4A127EC2-E4E2-4711-B393-B0B81FB688C7}" srcOrd="5" destOrd="0" presId="urn:microsoft.com/office/officeart/2005/8/layout/cycle7"/>
    <dgm:cxn modelId="{9C196ADE-C67C-4E5F-A570-335365164540}" type="presParOf" srcId="{4A127EC2-E4E2-4711-B393-B0B81FB688C7}" destId="{A559E269-C920-4C44-9EA3-EC83629F2261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334597-C53F-4A39-AEFE-1A2741A73AFC}">
      <dsp:nvSpPr>
        <dsp:cNvPr id="0" name=""/>
        <dsp:cNvSpPr/>
      </dsp:nvSpPr>
      <dsp:spPr>
        <a:xfrm>
          <a:off x="0" y="0"/>
          <a:ext cx="2654052" cy="3834426"/>
        </a:xfrm>
        <a:prstGeom prst="roundRect">
          <a:avLst>
            <a:gd name="adj" fmla="val 85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2975941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600" kern="1200" dirty="0"/>
            <a:t>Institución</a:t>
          </a:r>
          <a:endParaRPr lang="es-ES" sz="1600" kern="1200" dirty="0"/>
        </a:p>
      </dsp:txBody>
      <dsp:txXfrm>
        <a:off x="66074" y="66074"/>
        <a:ext cx="2521904" cy="3702278"/>
      </dsp:txXfrm>
    </dsp:sp>
    <dsp:sp modelId="{FD3599D5-444C-4583-85E9-225F8C2ED1A2}">
      <dsp:nvSpPr>
        <dsp:cNvPr id="0" name=""/>
        <dsp:cNvSpPr/>
      </dsp:nvSpPr>
      <dsp:spPr>
        <a:xfrm>
          <a:off x="162011" y="378049"/>
          <a:ext cx="2193170" cy="3350103"/>
        </a:xfrm>
        <a:prstGeom prst="roundRect">
          <a:avLst>
            <a:gd name="adj" fmla="val 10500"/>
          </a:avLst>
        </a:prstGeom>
        <a:solidFill>
          <a:schemeClr val="accent2">
            <a:hueOff val="6000035"/>
            <a:satOff val="7693"/>
            <a:lumOff val="205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1704402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600" kern="1200" dirty="0"/>
            <a:t>Cultura de Seguridad</a:t>
          </a:r>
          <a:endParaRPr lang="es-ES" sz="1600" kern="1200" dirty="0"/>
        </a:p>
      </dsp:txBody>
      <dsp:txXfrm>
        <a:off x="229459" y="445497"/>
        <a:ext cx="2058274" cy="3215207"/>
      </dsp:txXfrm>
    </dsp:sp>
    <dsp:sp modelId="{5F3C1FAE-108C-44D8-B70F-71A02C8BB38F}">
      <dsp:nvSpPr>
        <dsp:cNvPr id="0" name=""/>
        <dsp:cNvSpPr/>
      </dsp:nvSpPr>
      <dsp:spPr>
        <a:xfrm>
          <a:off x="486055" y="711769"/>
          <a:ext cx="1701337" cy="2798624"/>
        </a:xfrm>
        <a:prstGeom prst="roundRect">
          <a:avLst>
            <a:gd name="adj" fmla="val 10500"/>
          </a:avLst>
        </a:prstGeom>
        <a:solidFill>
          <a:schemeClr val="accent2">
            <a:hueOff val="12000070"/>
            <a:satOff val="15385"/>
            <a:lumOff val="411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865728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600" kern="1200" dirty="0"/>
            <a:t>Estructura de Seguridad</a:t>
          </a:r>
          <a:endParaRPr lang="es-ES" sz="1600" kern="1200" dirty="0"/>
        </a:p>
      </dsp:txBody>
      <dsp:txXfrm>
        <a:off x="538377" y="764091"/>
        <a:ext cx="1596693" cy="2693980"/>
      </dsp:txXfrm>
    </dsp:sp>
    <dsp:sp modelId="{296FD9C6-2F1B-4318-AD48-742485D223FE}">
      <dsp:nvSpPr>
        <dsp:cNvPr id="0" name=""/>
        <dsp:cNvSpPr/>
      </dsp:nvSpPr>
      <dsp:spPr>
        <a:xfrm>
          <a:off x="767152" y="1188130"/>
          <a:ext cx="1134806" cy="690196"/>
        </a:xfrm>
        <a:prstGeom prst="roundRect">
          <a:avLst>
            <a:gd name="adj" fmla="val 10500"/>
          </a:avLst>
        </a:prstGeom>
        <a:solidFill>
          <a:srgbClr val="FFFF00">
            <a:alpha val="9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400" kern="1200" dirty="0"/>
            <a:t>Sistema de Notificación</a:t>
          </a:r>
          <a:endParaRPr lang="es-ES" sz="1400" kern="1200" dirty="0"/>
        </a:p>
      </dsp:txBody>
      <dsp:txXfrm>
        <a:off x="788378" y="1209356"/>
        <a:ext cx="1092354" cy="647744"/>
      </dsp:txXfrm>
    </dsp:sp>
    <dsp:sp modelId="{6BF2F633-E668-4216-ACA3-D94DA96A48A2}">
      <dsp:nvSpPr>
        <dsp:cNvPr id="0" name=""/>
        <dsp:cNvSpPr/>
      </dsp:nvSpPr>
      <dsp:spPr>
        <a:xfrm>
          <a:off x="802334" y="1962593"/>
          <a:ext cx="1100479" cy="690196"/>
        </a:xfrm>
        <a:prstGeom prst="roundRect">
          <a:avLst>
            <a:gd name="adj" fmla="val 10500"/>
          </a:avLst>
        </a:prstGeom>
        <a:solidFill>
          <a:srgbClr val="FFFF00">
            <a:alpha val="90000"/>
          </a:srgb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400" kern="1200" dirty="0"/>
            <a:t>Información y Análisis</a:t>
          </a:r>
          <a:endParaRPr lang="es-ES" sz="1400" kern="1200" dirty="0"/>
        </a:p>
      </dsp:txBody>
      <dsp:txXfrm>
        <a:off x="823560" y="1983819"/>
        <a:ext cx="1058027" cy="6477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507BA1-5C50-4CE2-BFE4-8E359D1C6FB8}">
      <dsp:nvSpPr>
        <dsp:cNvPr id="0" name=""/>
        <dsp:cNvSpPr/>
      </dsp:nvSpPr>
      <dsp:spPr>
        <a:xfrm>
          <a:off x="0" y="173849"/>
          <a:ext cx="732814" cy="329536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600" kern="1200" dirty="0"/>
            <a:t>Usuario Afectado por Evento Adverso</a:t>
          </a:r>
          <a:endParaRPr lang="es-ES" sz="1600" kern="1200" dirty="0"/>
        </a:p>
      </dsp:txBody>
      <dsp:txXfrm>
        <a:off x="0" y="173849"/>
        <a:ext cx="732814" cy="3295364"/>
      </dsp:txXfrm>
    </dsp:sp>
    <dsp:sp modelId="{49AA2F01-6555-4375-A006-694298F77EFD}">
      <dsp:nvSpPr>
        <dsp:cNvPr id="0" name=""/>
        <dsp:cNvSpPr/>
      </dsp:nvSpPr>
      <dsp:spPr>
        <a:xfrm>
          <a:off x="1017328" y="281862"/>
          <a:ext cx="935055" cy="4885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400" kern="1200" dirty="0"/>
            <a:t>Saber que pasó</a:t>
          </a:r>
          <a:endParaRPr lang="es-ES" sz="1400" kern="1200" dirty="0"/>
        </a:p>
      </dsp:txBody>
      <dsp:txXfrm>
        <a:off x="1017328" y="281862"/>
        <a:ext cx="935055" cy="488527"/>
      </dsp:txXfrm>
    </dsp:sp>
    <dsp:sp modelId="{3B28FF56-EFEA-4374-9348-2E1092F74B39}">
      <dsp:nvSpPr>
        <dsp:cNvPr id="0" name=""/>
        <dsp:cNvSpPr/>
      </dsp:nvSpPr>
      <dsp:spPr>
        <a:xfrm>
          <a:off x="1017328" y="1091951"/>
          <a:ext cx="954164" cy="521332"/>
        </a:xfrm>
        <a:prstGeom prst="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100" kern="1200" dirty="0"/>
            <a:t>Solución de la complicación</a:t>
          </a:r>
          <a:endParaRPr lang="es-ES" sz="1100" kern="1200" dirty="0"/>
        </a:p>
      </dsp:txBody>
      <dsp:txXfrm>
        <a:off x="1017328" y="1091951"/>
        <a:ext cx="954164" cy="521332"/>
      </dsp:txXfrm>
    </dsp:sp>
    <dsp:sp modelId="{4A8FCA98-E7AF-43BC-8CE9-71740D408EF7}">
      <dsp:nvSpPr>
        <dsp:cNvPr id="0" name=""/>
        <dsp:cNvSpPr/>
      </dsp:nvSpPr>
      <dsp:spPr>
        <a:xfrm>
          <a:off x="2052228" y="119844"/>
          <a:ext cx="926886" cy="787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200" kern="1200" dirty="0"/>
            <a:t>Investigación del Caso</a:t>
          </a:r>
          <a:endParaRPr lang="es-ES" sz="1200" kern="1200" dirty="0"/>
        </a:p>
      </dsp:txBody>
      <dsp:txXfrm>
        <a:off x="2052228" y="119844"/>
        <a:ext cx="926886" cy="787615"/>
      </dsp:txXfrm>
    </dsp:sp>
    <dsp:sp modelId="{2C845947-64CA-4178-8120-B48D1D053A94}">
      <dsp:nvSpPr>
        <dsp:cNvPr id="0" name=""/>
        <dsp:cNvSpPr/>
      </dsp:nvSpPr>
      <dsp:spPr>
        <a:xfrm>
          <a:off x="2160240" y="1091951"/>
          <a:ext cx="916779" cy="453665"/>
        </a:xfrm>
        <a:prstGeom prst="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200" kern="1200" dirty="0"/>
            <a:t>Apoyo Técnico y Logístico</a:t>
          </a:r>
          <a:endParaRPr lang="es-ES" sz="1200" kern="1200" dirty="0"/>
        </a:p>
      </dsp:txBody>
      <dsp:txXfrm>
        <a:off x="2160240" y="1091951"/>
        <a:ext cx="916779" cy="4536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65AD14-3BE2-40E6-9D70-04205E74AD89}">
      <dsp:nvSpPr>
        <dsp:cNvPr id="0" name=""/>
        <dsp:cNvSpPr/>
      </dsp:nvSpPr>
      <dsp:spPr>
        <a:xfrm rot="1748578">
          <a:off x="-173688" y="2869016"/>
          <a:ext cx="1787481" cy="2486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000" kern="1200" dirty="0"/>
            <a:t>Recogida de información</a:t>
          </a:r>
          <a:endParaRPr lang="es-ES" sz="1000" kern="1200" dirty="0"/>
        </a:p>
      </dsp:txBody>
      <dsp:txXfrm>
        <a:off x="-166405" y="2876299"/>
        <a:ext cx="1772915" cy="234093"/>
      </dsp:txXfrm>
    </dsp:sp>
    <dsp:sp modelId="{6B664594-BC75-4A4C-8E6D-E57F6472C3FC}">
      <dsp:nvSpPr>
        <dsp:cNvPr id="0" name=""/>
        <dsp:cNvSpPr/>
      </dsp:nvSpPr>
      <dsp:spPr>
        <a:xfrm rot="18271781">
          <a:off x="-264806" y="1066954"/>
          <a:ext cx="2144121" cy="785645"/>
        </a:xfrm>
        <a:prstGeom prst="blockArc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800" kern="1200"/>
        </a:p>
      </dsp:txBody>
      <dsp:txXfrm>
        <a:off x="-29112" y="1224083"/>
        <a:ext cx="1672734" cy="471387"/>
      </dsp:txXfrm>
    </dsp:sp>
    <dsp:sp modelId="{167866F2-8999-431C-BC76-48E0F8F448AD}">
      <dsp:nvSpPr>
        <dsp:cNvPr id="0" name=""/>
        <dsp:cNvSpPr/>
      </dsp:nvSpPr>
      <dsp:spPr>
        <a:xfrm>
          <a:off x="1455700" y="540181"/>
          <a:ext cx="1697454" cy="3008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000" kern="1200" dirty="0"/>
            <a:t>Integración e Interpretación</a:t>
          </a:r>
          <a:endParaRPr lang="es-ES" sz="1000" kern="1200" dirty="0"/>
        </a:p>
      </dsp:txBody>
      <dsp:txXfrm>
        <a:off x="1464512" y="548993"/>
        <a:ext cx="1679830" cy="283256"/>
      </dsp:txXfrm>
    </dsp:sp>
    <dsp:sp modelId="{E5F37364-3F44-41BC-B394-AB7108476CBE}">
      <dsp:nvSpPr>
        <dsp:cNvPr id="0" name=""/>
        <dsp:cNvSpPr/>
      </dsp:nvSpPr>
      <dsp:spPr>
        <a:xfrm rot="3567262">
          <a:off x="2843609" y="1083199"/>
          <a:ext cx="1334603" cy="567408"/>
        </a:xfrm>
        <a:prstGeom prst="blockArc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800" kern="1200"/>
        </a:p>
      </dsp:txBody>
      <dsp:txXfrm>
        <a:off x="3013831" y="1196681"/>
        <a:ext cx="994159" cy="340444"/>
      </dsp:txXfrm>
    </dsp:sp>
    <dsp:sp modelId="{BB22C77D-61A7-41DA-9225-D28C73EDFAE4}">
      <dsp:nvSpPr>
        <dsp:cNvPr id="0" name=""/>
        <dsp:cNvSpPr/>
      </dsp:nvSpPr>
      <dsp:spPr>
        <a:xfrm rot="18894314">
          <a:off x="2693769" y="2518164"/>
          <a:ext cx="1540063" cy="2742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A" sz="1000" kern="1200" dirty="0"/>
            <a:t>Diagnóstico de Trabajo</a:t>
          </a:r>
          <a:endParaRPr lang="es-ES" sz="1000" kern="1200" dirty="0"/>
        </a:p>
      </dsp:txBody>
      <dsp:txXfrm>
        <a:off x="2701800" y="2526195"/>
        <a:ext cx="1524001" cy="258145"/>
      </dsp:txXfrm>
    </dsp:sp>
    <dsp:sp modelId="{4A127EC2-E4E2-4711-B393-B0B81FB688C7}">
      <dsp:nvSpPr>
        <dsp:cNvPr id="0" name=""/>
        <dsp:cNvSpPr/>
      </dsp:nvSpPr>
      <dsp:spPr>
        <a:xfrm rot="10378534">
          <a:off x="1537935" y="2925081"/>
          <a:ext cx="1294298" cy="612607"/>
        </a:xfrm>
        <a:prstGeom prst="blockArc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800" kern="1200"/>
        </a:p>
      </dsp:txBody>
      <dsp:txXfrm rot="10800000">
        <a:off x="1721717" y="3047602"/>
        <a:ext cx="926734" cy="3675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5256138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07a27c2204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07a27c2204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169266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96D2065E-A858-58AE-983B-5CDA16F43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0050BD45-31E3-95CA-64A4-A0C6254D3E2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73909673-5673-B63B-DE9C-4AD8FA07331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66942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96D2065E-A858-58AE-983B-5CDA16F43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0050BD45-31E3-95CA-64A4-A0C6254D3E2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73909673-5673-B63B-DE9C-4AD8FA07331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166042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96D2065E-A858-58AE-983B-5CDA16F43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0050BD45-31E3-95CA-64A4-A0C6254D3E2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73909673-5673-B63B-DE9C-4AD8FA07331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81838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2F610A19-BDFE-0991-D668-E7E7CED32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1EEEF99F-98AB-DACF-7A10-D5C4F6E3B2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F4192058-08D0-9440-532F-041AE438916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50102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2F610A19-BDFE-0991-D668-E7E7CED32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1EEEF99F-98AB-DACF-7A10-D5C4F6E3B2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F4192058-08D0-9440-532F-041AE438916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35686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C258B529-6695-61B3-D5F6-9FD273342A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15410689-487A-6E1A-4F17-09A51F3DC5C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8AC8A8D5-1DCF-A330-1EA0-61C077CEAFE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70309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9DB980DC-D179-EFB7-292F-ED627BD936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2CF14EC2-C60A-0B72-44F3-16DF89EDBF0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57CB0E9C-48EC-6E7E-8996-C26C157483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958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33AF3C43-F91C-5BA5-5DA9-F4418D311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CEAD5363-59FE-1F42-6332-A13AE4E57AE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04BD62AF-4E87-6C26-5D16-758850835A2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56848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08210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33AF3C43-F91C-5BA5-5DA9-F4418D311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CEAD5363-59FE-1F42-6332-A13AE4E57AE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04BD62AF-4E87-6C26-5D16-758850835A2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6792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07a27c2204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307a27c2204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90701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A" dirty="0"/>
              <a:t>Los médicos están</a:t>
            </a:r>
            <a:r>
              <a:rPr lang="es-PA" baseline="0" dirty="0"/>
              <a:t> en capacidad de reportar los eventos adversos más graves, los cual tiene importancia en el sistema para prevenir los mismos y desarrollar los proyectos de mejora que actúen como barreras </a:t>
            </a:r>
            <a:r>
              <a:rPr lang="es-PA" baseline="0"/>
              <a:t>de seguridad</a:t>
            </a:r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EA8A9C-179C-4C2D-9C4B-82D2D9AEBD2F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40415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BFAFBD3D-38E8-6321-CCC6-EB4D41E3A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21E4AF76-ED46-1AF2-9740-0C9D2DC8BAD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23CE41B3-C25E-A42B-DDD6-007DA8FDFE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87449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BFAFBD3D-38E8-6321-CCC6-EB4D41E3A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21E4AF76-ED46-1AF2-9740-0C9D2DC8BAD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23CE41B3-C25E-A42B-DDD6-007DA8FDFE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01647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96D2065E-A858-58AE-983B-5CDA16F43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0050BD45-31E3-95CA-64A4-A0C6254D3E2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73909673-5673-B63B-DE9C-4AD8FA07331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60679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65B45E3F-015B-B770-3BC0-EFBE77790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3EA419A8-5A8A-4230-F253-21DFAD12107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B71A3388-DD19-A8BF-104F-3C60071994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29086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BA08AEA3-D709-5386-48B0-592BD96BE2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67EAEFF7-3279-E783-495A-FD023B9D1C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497AF2BA-A9A3-E643-9027-E725BBD1929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64384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8E2AA330-A149-9AE2-351B-4EF003D12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65114966-7A06-25E2-862B-9E285A79C64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A94D6D2F-A9A3-FFD8-D4EC-AA9EEA53B4E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43908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F9B0F3E0-9539-1747-43BC-86FC66A37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77F4AF37-27FA-9B78-93E2-59F4FD2606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2F8AED9F-FDE5-0C8E-2DF4-69C2086AD7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108488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F9B0F3E0-9539-1747-43BC-86FC66A37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77F4AF37-27FA-9B78-93E2-59F4FD2606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2F8AED9F-FDE5-0C8E-2DF4-69C2086AD7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775762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F9B0F3E0-9539-1747-43BC-86FC66A37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77F4AF37-27FA-9B78-93E2-59F4FD2606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2F8AED9F-FDE5-0C8E-2DF4-69C2086AD7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77623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12359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F9B0F3E0-9539-1747-43BC-86FC66A37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77F4AF37-27FA-9B78-93E2-59F4FD2606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2F8AED9F-FDE5-0C8E-2DF4-69C2086AD7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499805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F9B0F3E0-9539-1747-43BC-86FC66A37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77F4AF37-27FA-9B78-93E2-59F4FD2606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2F8AED9F-FDE5-0C8E-2DF4-69C2086AD7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97172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E0C845C7-405A-9C08-F252-62880DCD5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9FFF3CB5-AE91-8545-4360-4BD477FFB78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35B036AC-905E-00B1-1BE3-F4FAD9E312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337926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E0C845C7-405A-9C08-F252-62880DCD5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9FFF3CB5-AE91-8545-4360-4BD477FFB78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35B036AC-905E-00B1-1BE3-F4FAD9E312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5975341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A1CDE4C7-47BB-EF6C-76F0-6BD7CF12C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7280B1B8-F650-A5A5-B440-1C757AAFF39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4504F6CE-6057-A1DC-1336-F4A98A57070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656833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7653F191-E132-4138-14E6-E06C41124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84058F73-60E3-69DC-676D-162B19C51FC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76753D62-914F-91D7-8317-061F42E9A0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116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3176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90B5D90F-2F98-01BA-0C77-CC3599793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5D59F4AD-E81F-EA64-A55B-6DAEE7C80CB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1BBE4BA3-DD26-080B-A2EC-247EBF883A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1870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90B5D90F-2F98-01BA-0C77-CC3599793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5D59F4AD-E81F-EA64-A55B-6DAEE7C80CB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1BBE4BA3-DD26-080B-A2EC-247EBF883A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339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F5ADAA6F-9ABB-C4B0-D855-2E06DC73C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37B4E06A-8808-2A80-5782-454F8629B40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D503D1F3-A157-0D5C-AAF2-695F642D7B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95886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>
          <a:extLst>
            <a:ext uri="{FF2B5EF4-FFF2-40B4-BE49-F238E27FC236}">
              <a16:creationId xmlns:a16="http://schemas.microsoft.com/office/drawing/2014/main" id="{96D2065E-A858-58AE-983B-5CDA16F43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7a27c2204_0_20:notes">
            <a:extLst>
              <a:ext uri="{FF2B5EF4-FFF2-40B4-BE49-F238E27FC236}">
                <a16:creationId xmlns:a16="http://schemas.microsoft.com/office/drawing/2014/main" id="{0050BD45-31E3-95CA-64A4-A0C6254D3E2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07a27c2204_0_20:notes">
            <a:extLst>
              <a:ext uri="{FF2B5EF4-FFF2-40B4-BE49-F238E27FC236}">
                <a16:creationId xmlns:a16="http://schemas.microsoft.com/office/drawing/2014/main" id="{73909673-5673-B63B-DE9C-4AD8FA07331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2990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0C635-4EC3-4FB0-A1CE-13587CDB71BD}" type="datetimeFigureOut">
              <a:rPr lang="es-ES" smtClean="0"/>
              <a:t>20/02/2025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380C4-DC5A-4976-AC95-11E499E88E7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3878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120F86-2EB8-49C6-AE6D-913BF4359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A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36C1BDA-1654-4B88-9ED6-E61F3594FE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A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D1D33A3-510B-456F-922B-343E209A9B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A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3E9557-414C-4815-818F-D74A8116A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8E811-3C5B-4285-802B-7E62F47A66AC}" type="datetimeFigureOut">
              <a:rPr lang="es-PA" smtClean="0"/>
              <a:t>02/20/2025</a:t>
            </a:fld>
            <a:endParaRPr lang="es-PA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875DA0F-7051-441C-B77D-388D64081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A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D14D09D-A4F6-477B-9896-88DBD1D9E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589BD-9C9C-458F-8F0B-F7FAD9F76F20}" type="slidenum">
              <a:rPr lang="es-PA" smtClean="0"/>
              <a:t>‹Nº›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2400446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BE196A5-D872-9148-975E-6BEB05223D01}"/>
              </a:ext>
            </a:extLst>
          </p:cNvPr>
          <p:cNvSpPr/>
          <p:nvPr userDrawn="1"/>
        </p:nvSpPr>
        <p:spPr>
          <a:xfrm>
            <a:off x="0" y="1"/>
            <a:ext cx="2193989" cy="51434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E3DD95-174E-C94F-A8DD-3253A9DDC16A}"/>
              </a:ext>
            </a:extLst>
          </p:cNvPr>
          <p:cNvSpPr/>
          <p:nvPr userDrawn="1"/>
        </p:nvSpPr>
        <p:spPr>
          <a:xfrm>
            <a:off x="1" y="762000"/>
            <a:ext cx="7501379" cy="34213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78DF27D-3D7E-144D-AEBE-EA85738392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774" y="4370833"/>
            <a:ext cx="1303020" cy="575972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C52C5A3-4A25-364D-8403-80A1A1AD3E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2386" y="1032234"/>
            <a:ext cx="5486400" cy="2093175"/>
          </a:xfrm>
        </p:spPr>
        <p:txBody>
          <a:bodyPr anchor="b">
            <a:norm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6A8EE0DC-4B15-D947-88C8-715A124B4A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2387" y="3125409"/>
            <a:ext cx="5486400" cy="773201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4425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D44C7-FB56-8F45-8E8D-360A8FFE1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0995F-1B0C-B14A-A09E-EFBAD40A7C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1350"/>
              </a:spcBef>
              <a:defRPr sz="1650"/>
            </a:lvl1pPr>
            <a:lvl2pPr>
              <a:spcBef>
                <a:spcPts val="0"/>
              </a:spcBef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80654A-C145-B444-8C76-904AB11529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1711D5-349D-4847-A71F-DCB6A6FF38BF}" type="slidenum">
              <a:rPr lang="en-US" smtClean="0">
                <a:solidFill>
                  <a:srgbClr val="2EB135"/>
                </a:solidFill>
              </a:rPr>
              <a:pPr/>
              <a:t>‹Nº›</a:t>
            </a:fld>
            <a:endParaRPr lang="en-US" dirty="0">
              <a:solidFill>
                <a:srgbClr val="2EB1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39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6308E5E-FBF3-8749-8C73-47834D26E157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E54FA1-4F73-804E-834A-4B043673C62B}"/>
              </a:ext>
            </a:extLst>
          </p:cNvPr>
          <p:cNvSpPr/>
          <p:nvPr userDrawn="1"/>
        </p:nvSpPr>
        <p:spPr>
          <a:xfrm>
            <a:off x="6950011" y="1"/>
            <a:ext cx="2193989" cy="51434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85F88B3-8461-8541-A11B-9AD5FBA705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2386" y="1032234"/>
            <a:ext cx="5486400" cy="2093175"/>
          </a:xfrm>
        </p:spPr>
        <p:txBody>
          <a:bodyPr anchor="b">
            <a:norm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A1C99013-B493-654C-BF69-476D173F7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2387" y="3125409"/>
            <a:ext cx="5509025" cy="773201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D7F139-338E-334E-980B-694FB51BA9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076" y="4458348"/>
            <a:ext cx="1165860" cy="32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432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0CDCB-14B2-214E-BBC9-F75462822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9A5335-0C8F-3242-B7B5-C6D8DC4F1A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959644"/>
            <a:ext cx="3886200" cy="3673079"/>
          </a:xfrm>
        </p:spPr>
        <p:txBody>
          <a:bodyPr/>
          <a:lstStyle>
            <a:lvl1pPr>
              <a:spcBef>
                <a:spcPts val="1350"/>
              </a:spcBef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3C1F58-ABD8-6349-977B-B77440ED6C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959644"/>
            <a:ext cx="3886200" cy="3673079"/>
          </a:xfrm>
        </p:spPr>
        <p:txBody>
          <a:bodyPr/>
          <a:lstStyle>
            <a:lvl1pPr>
              <a:spcBef>
                <a:spcPts val="1350"/>
              </a:spcBef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8E2E0D-6651-EE4B-88BE-2D95A1C5D3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1711D5-349D-4847-A71F-DCB6A6FF38BF}" type="slidenum">
              <a:rPr lang="en-US" smtClean="0">
                <a:solidFill>
                  <a:srgbClr val="2EB135"/>
                </a:solidFill>
              </a:rPr>
              <a:pPr/>
              <a:t>‹Nº›</a:t>
            </a:fld>
            <a:endParaRPr lang="en-US" dirty="0">
              <a:solidFill>
                <a:srgbClr val="2EB1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107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icture [Left], Titl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0CDCB-14B2-214E-BBC9-F75462822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0259" y="273845"/>
            <a:ext cx="3755091" cy="6857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80FED9-A8B2-7D42-B138-12C3E9137B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1711D5-349D-4847-A71F-DCB6A6FF38BF}" type="slidenum">
              <a:rPr lang="en-US" smtClean="0">
                <a:solidFill>
                  <a:srgbClr val="2EB135"/>
                </a:solidFill>
              </a:rPr>
              <a:pPr/>
              <a:t>‹Nº›</a:t>
            </a:fld>
            <a:endParaRPr lang="en-US" dirty="0">
              <a:solidFill>
                <a:srgbClr val="2EB135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409604-FC9D-5346-9A6E-FD5DE5EF23DE}"/>
              </a:ext>
            </a:extLst>
          </p:cNvPr>
          <p:cNvSpPr/>
          <p:nvPr userDrawn="1"/>
        </p:nvSpPr>
        <p:spPr>
          <a:xfrm>
            <a:off x="4760259" y="273845"/>
            <a:ext cx="3771900" cy="3429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50">
              <a:solidFill>
                <a:srgbClr val="2EB135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CA685E9-C33E-2647-888C-A36F84DA853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4572000" cy="514350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picture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E5C0A4C-363F-8C4D-A78A-1BEAF42A73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60259" y="959644"/>
            <a:ext cx="3755091" cy="36826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18388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icture [Right], Titl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0CDCB-14B2-214E-BBC9-F75462822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840" y="273845"/>
            <a:ext cx="3755091" cy="68579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80FED9-A8B2-7D42-B138-12C3E9137B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1711D5-349D-4847-A71F-DCB6A6FF38BF}" type="slidenum">
              <a:rPr lang="en-US" smtClean="0">
                <a:solidFill>
                  <a:srgbClr val="2EB135"/>
                </a:solidFill>
              </a:rPr>
              <a:pPr/>
              <a:t>‹Nº›</a:t>
            </a:fld>
            <a:endParaRPr lang="en-US" dirty="0">
              <a:solidFill>
                <a:srgbClr val="2EB135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409604-FC9D-5346-9A6E-FD5DE5EF23DE}"/>
              </a:ext>
            </a:extLst>
          </p:cNvPr>
          <p:cNvSpPr/>
          <p:nvPr userDrawn="1"/>
        </p:nvSpPr>
        <p:spPr>
          <a:xfrm>
            <a:off x="624840" y="273845"/>
            <a:ext cx="3771900" cy="3429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50">
              <a:solidFill>
                <a:srgbClr val="2EB135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CA685E9-C33E-2647-888C-A36F84DA853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83430" y="0"/>
            <a:ext cx="4572000" cy="514350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picture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E5C0A4C-363F-8C4D-A78A-1BEAF42A73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4840" y="959644"/>
            <a:ext cx="3755091" cy="36826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73105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D8F7D2-A68C-DD42-B432-4D2EC05B91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959644"/>
            <a:ext cx="3868340" cy="548640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19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6F22C5-0068-EB4D-BDF7-6C1CD2180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508284"/>
            <a:ext cx="3868340" cy="3133964"/>
          </a:xfrm>
        </p:spPr>
        <p:txBody>
          <a:bodyPr/>
          <a:lstStyle>
            <a:lvl1pPr>
              <a:spcBef>
                <a:spcPts val="1350"/>
              </a:spcBef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0DE85F-F394-6645-9753-5BA14D70DE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959644"/>
            <a:ext cx="3887391" cy="548640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19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8C9F1A-2BC5-AB41-B8B7-7FB4BCF38B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508284"/>
            <a:ext cx="3887391" cy="3133964"/>
          </a:xfrm>
        </p:spPr>
        <p:txBody>
          <a:bodyPr/>
          <a:lstStyle>
            <a:lvl1pPr>
              <a:spcBef>
                <a:spcPts val="1350"/>
              </a:spcBef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AB1A961-D7C7-3349-A221-7BD5AEC2A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6857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A0CBDA-ADA7-544A-BB93-E2ED6F92A0A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1711D5-349D-4847-A71F-DCB6A6FF38BF}" type="slidenum">
              <a:rPr lang="en-US" smtClean="0">
                <a:solidFill>
                  <a:srgbClr val="2EB135"/>
                </a:solidFill>
              </a:rPr>
              <a:pPr/>
              <a:t>‹Nº›</a:t>
            </a:fld>
            <a:endParaRPr lang="en-US" dirty="0">
              <a:solidFill>
                <a:srgbClr val="2EB1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81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76">
          <p15:clr>
            <a:srgbClr val="FBAE40"/>
          </p15:clr>
        </p15:guide>
        <p15:guide id="2" orient="horz" pos="1272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959644"/>
            <a:ext cx="1600200" cy="3669506"/>
          </a:xfr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lIns="137160" tIns="182880" rIns="137160" bIns="91440">
            <a:normAutofit/>
          </a:bodyPr>
          <a:lstStyle>
            <a:lvl1pPr marL="0" indent="0">
              <a:spcAft>
                <a:spcPts val="750"/>
              </a:spcAft>
              <a:buNone/>
              <a:defRPr sz="1200" b="0" i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buNone/>
              <a:defRPr sz="900"/>
            </a:lvl2pPr>
            <a:lvl3pPr>
              <a:buNone/>
              <a:defRPr sz="750"/>
            </a:lvl3pPr>
            <a:lvl4pPr>
              <a:buNone/>
              <a:defRPr sz="675"/>
            </a:lvl4pPr>
            <a:lvl5pPr>
              <a:buNone/>
              <a:defRPr sz="675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959644"/>
            <a:ext cx="6153150" cy="3669506"/>
          </a:xfrm>
        </p:spPr>
        <p:txBody>
          <a:bodyPr/>
          <a:lstStyle>
            <a:lvl1pPr>
              <a:spcBef>
                <a:spcPts val="1350"/>
              </a:spcBef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C13D6B1E-E481-E140-A8CE-CA0B6FF23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399143-380D-0C4F-9894-1E63897454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1711D5-349D-4847-A71F-DCB6A6FF38BF}" type="slidenum">
              <a:rPr lang="en-US" smtClean="0">
                <a:solidFill>
                  <a:srgbClr val="2EB135"/>
                </a:solidFill>
              </a:rPr>
              <a:pPr/>
              <a:t>‹Nº›</a:t>
            </a:fld>
            <a:endParaRPr lang="en-US" dirty="0">
              <a:solidFill>
                <a:srgbClr val="2EB1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5310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FC380-7AA8-5143-AB33-06B91DBCE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EAE601-7D40-4E48-B0A1-DCC36A4432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1711D5-349D-4847-A71F-DCB6A6FF38BF}" type="slidenum">
              <a:rPr lang="en-US" smtClean="0">
                <a:solidFill>
                  <a:srgbClr val="2EB135"/>
                </a:solidFill>
              </a:rPr>
              <a:pPr/>
              <a:t>‹Nº›</a:t>
            </a:fld>
            <a:endParaRPr lang="en-US" dirty="0">
              <a:solidFill>
                <a:srgbClr val="2EB1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7391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0042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1600200"/>
            <a:ext cx="6686550" cy="283321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0E9C28B-D95F-4757-8790-87CD27ACE0E2}" type="datetimeFigureOut">
              <a:rPr lang="es-PA" smtClean="0">
                <a:solidFill>
                  <a:srgbClr val="000000"/>
                </a:solidFill>
                <a:latin typeface="Tw Cen MT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02/20/2025</a:t>
            </a:fld>
            <a:endParaRPr lang="es-PA">
              <a:solidFill>
                <a:srgbClr val="000000"/>
              </a:solidFill>
              <a:latin typeface="Tw Cen MT" pitchFamily="34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PA">
              <a:solidFill>
                <a:srgbClr val="000000"/>
              </a:solidFill>
              <a:latin typeface="Tw Cen MT" pitchFamily="34" charset="0"/>
              <a:cs typeface="Arial" charset="0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3FC7F-CD8B-4A96-9A1B-BF1B0730C31E}" type="slidenum">
              <a:rPr lang="es-PA" smtClean="0">
                <a:solidFill>
                  <a:srgbClr val="2EB135"/>
                </a:solidFill>
              </a:rPr>
              <a:pPr/>
              <a:t>‹Nº›</a:t>
            </a:fld>
            <a:endParaRPr lang="es-PA">
              <a:solidFill>
                <a:srgbClr val="2EB1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1379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0C635-4EC3-4FB0-A1CE-13587CDB71BD}" type="datetimeFigureOut">
              <a:rPr lang="es-ES" smtClean="0"/>
              <a:t>20/02/2025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380C4-DC5A-4976-AC95-11E499E88E7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622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D6F4-7090-46E6-BB24-AEABD63A81A9}" type="datetimeFigureOut">
              <a:rPr lang="es-ES" smtClean="0"/>
              <a:t>20/02/2025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AE92-F0D8-4029-AF22-ADA5AB8401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01384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D6F4-7090-46E6-BB24-AEABD63A81A9}" type="datetimeFigureOut">
              <a:rPr lang="es-ES" smtClean="0"/>
              <a:t>20/02/2025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AE92-F0D8-4029-AF22-ADA5AB8401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108274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D6F4-7090-46E6-BB24-AEABD63A81A9}" type="datetimeFigureOut">
              <a:rPr lang="es-ES" smtClean="0"/>
              <a:t>20/02/2025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AE92-F0D8-4029-AF22-ADA5AB8401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444811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D6F4-7090-46E6-BB24-AEABD63A81A9}" type="datetimeFigureOut">
              <a:rPr lang="es-ES" smtClean="0"/>
              <a:t>20/02/2025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AE92-F0D8-4029-AF22-ADA5AB8401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0045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D6F4-7090-46E6-BB24-AEABD63A81A9}" type="datetimeFigureOut">
              <a:rPr lang="es-ES" smtClean="0"/>
              <a:t>20/02/2025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AE92-F0D8-4029-AF22-ADA5AB8401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725512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D6F4-7090-46E6-BB24-AEABD63A81A9}" type="datetimeFigureOut">
              <a:rPr lang="es-ES" smtClean="0"/>
              <a:t>20/02/2025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AE92-F0D8-4029-AF22-ADA5AB8401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401829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D6F4-7090-46E6-BB24-AEABD63A81A9}" type="datetimeFigureOut">
              <a:rPr lang="es-ES" smtClean="0"/>
              <a:t>20/02/2025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AE92-F0D8-4029-AF22-ADA5AB8401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82673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D6F4-7090-46E6-BB24-AEABD63A81A9}" type="datetimeFigureOut">
              <a:rPr lang="es-ES" smtClean="0"/>
              <a:t>20/02/2025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AE92-F0D8-4029-AF22-ADA5AB8401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47967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D6F4-7090-46E6-BB24-AEABD63A81A9}" type="datetimeFigureOut">
              <a:rPr lang="es-ES" smtClean="0"/>
              <a:t>20/02/2025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AE92-F0D8-4029-AF22-ADA5AB8401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41154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D6F4-7090-46E6-BB24-AEABD63A81A9}" type="datetimeFigureOut">
              <a:rPr lang="es-ES" smtClean="0"/>
              <a:t>20/02/2025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AE92-F0D8-4029-AF22-ADA5AB8401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45692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D6F4-7090-46E6-BB24-AEABD63A81A9}" type="datetimeFigureOut">
              <a:rPr lang="es-ES" smtClean="0"/>
              <a:t>20/02/2025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AE92-F0D8-4029-AF22-ADA5AB8401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268318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877448"/>
            <a:ext cx="4814835" cy="374535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1" y="400051"/>
            <a:ext cx="6154713" cy="2343151"/>
          </a:xfrm>
        </p:spPr>
        <p:txBody>
          <a:bodyPr anchor="b">
            <a:normAutofit/>
          </a:bodyPr>
          <a:lstStyle>
            <a:lvl1pPr algn="l">
              <a:defRPr sz="3300">
                <a:effectLst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1" y="2882901"/>
            <a:ext cx="4954250" cy="14351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9994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3371850"/>
            <a:ext cx="6554867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1" y="400050"/>
            <a:ext cx="6554867" cy="2825753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0852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485901"/>
            <a:ext cx="6402468" cy="1739900"/>
          </a:xfrm>
        </p:spPr>
        <p:txBody>
          <a:bodyPr anchor="b">
            <a:normAutofit/>
          </a:bodyPr>
          <a:lstStyle>
            <a:lvl1pPr algn="l">
              <a:defRPr sz="24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1" y="3365501"/>
            <a:ext cx="6402467" cy="11493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450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3371850"/>
            <a:ext cx="6554867" cy="1143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1" y="400051"/>
            <a:ext cx="3949967" cy="282575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3" y="400050"/>
            <a:ext cx="3948238" cy="28194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2028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3371850"/>
            <a:ext cx="6554867" cy="1143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2" y="400050"/>
            <a:ext cx="3716866" cy="457200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" y="857251"/>
            <a:ext cx="3945467" cy="2368550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7" y="425053"/>
            <a:ext cx="3764051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3" y="857250"/>
            <a:ext cx="3956705" cy="2362200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739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3371850"/>
            <a:ext cx="6554867" cy="1143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3340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0229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400050"/>
            <a:ext cx="3200400" cy="1143000"/>
          </a:xfrm>
        </p:spPr>
        <p:txBody>
          <a:bodyPr anchor="b">
            <a:normAutofit/>
          </a:bodyPr>
          <a:lstStyle>
            <a:lvl1pPr algn="l">
              <a:defRPr sz="15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400050"/>
            <a:ext cx="4438755" cy="41148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1657353"/>
            <a:ext cx="3200400" cy="156845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1776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1" y="1085850"/>
            <a:ext cx="3563258" cy="85725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685800"/>
            <a:ext cx="3280974" cy="360045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8" y="2057400"/>
            <a:ext cx="3564223" cy="1562100"/>
          </a:xfrm>
        </p:spPr>
        <p:txBody>
          <a:bodyPr anchor="t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4629151"/>
            <a:ext cx="5811724" cy="273844"/>
          </a:xfrm>
        </p:spPr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7590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3371850"/>
            <a:ext cx="6554867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400050"/>
            <a:ext cx="8077200" cy="234315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3" y="2882900"/>
            <a:ext cx="7281332" cy="3429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2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37987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00050"/>
            <a:ext cx="8077200" cy="2171700"/>
          </a:xfrm>
        </p:spPr>
        <p:txBody>
          <a:bodyPr anchor="ctr">
            <a:normAutofit/>
          </a:bodyPr>
          <a:lstStyle>
            <a:lvl1pPr algn="l">
              <a:defRPr sz="21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1" y="3086100"/>
            <a:ext cx="6383552" cy="1428750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1256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400050"/>
            <a:ext cx="6859787" cy="2171700"/>
          </a:xfrm>
        </p:spPr>
        <p:txBody>
          <a:bodyPr anchor="ctr">
            <a:normAutofit/>
          </a:bodyPr>
          <a:lstStyle>
            <a:lvl1pPr algn="l">
              <a:defRPr sz="2100" b="0" cap="all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1" y="2571750"/>
            <a:ext cx="6402467" cy="36195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1" y="3225802"/>
            <a:ext cx="6382361" cy="1289048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1" y="532968"/>
            <a:ext cx="457319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342900"/>
            <a:r>
              <a:rPr lang="en-US" sz="6000" dirty="0">
                <a:solidFill>
                  <a:prstClr val="white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1" y="2076451"/>
            <a:ext cx="457319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algn="r" defTabSz="342900"/>
            <a:r>
              <a:rPr lang="en-US" sz="6000" dirty="0">
                <a:solidFill>
                  <a:prstClr val="white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755235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2571750"/>
            <a:ext cx="6382361" cy="1273050"/>
          </a:xfrm>
        </p:spPr>
        <p:txBody>
          <a:bodyPr anchor="b">
            <a:normAutofit/>
          </a:bodyPr>
          <a:lstStyle>
            <a:lvl1pPr algn="l">
              <a:defRPr sz="21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1" y="3849736"/>
            <a:ext cx="6383552" cy="665114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712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400050"/>
            <a:ext cx="6859786" cy="2171700"/>
          </a:xfrm>
        </p:spPr>
        <p:txBody>
          <a:bodyPr anchor="ctr">
            <a:normAutofit/>
          </a:bodyPr>
          <a:lstStyle>
            <a:lvl1pPr algn="l">
              <a:defRPr sz="2100" b="0" cap="all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1" y="2914650"/>
            <a:ext cx="6382361" cy="7874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5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3714750"/>
            <a:ext cx="6382360" cy="8001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1" y="532968"/>
            <a:ext cx="457319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342900"/>
            <a:r>
              <a:rPr lang="en-US" sz="6000" dirty="0">
                <a:solidFill>
                  <a:prstClr val="white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1" y="2076451"/>
            <a:ext cx="457319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algn="r" defTabSz="342900"/>
            <a:r>
              <a:rPr lang="en-US" sz="6000" dirty="0">
                <a:solidFill>
                  <a:prstClr val="white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058901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400050"/>
            <a:ext cx="7525658" cy="21717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100" b="0" dirty="0"/>
            </a:lvl1pPr>
          </a:lstStyle>
          <a:p>
            <a:pPr marL="0" lvl="0"/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1" y="2946401"/>
            <a:ext cx="6382361" cy="62865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5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3575052"/>
            <a:ext cx="6382360" cy="939799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4154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3371850"/>
            <a:ext cx="6554867" cy="1143000"/>
          </a:xfrm>
        </p:spPr>
        <p:txBody>
          <a:bodyPr>
            <a:normAutofit/>
          </a:bodyPr>
          <a:lstStyle>
            <a:lvl1pPr algn="l">
              <a:defRPr sz="21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1" y="400051"/>
            <a:ext cx="6554867" cy="2825753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1894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400050"/>
            <a:ext cx="2044194" cy="3314700"/>
          </a:xfrm>
        </p:spPr>
        <p:txBody>
          <a:bodyPr vert="eaVert">
            <a:normAutofit/>
          </a:bodyPr>
          <a:lstStyle>
            <a:lvl1pPr>
              <a:defRPr sz="21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400050"/>
            <a:ext cx="5850012" cy="4114800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04855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D44C7-FB56-8F45-8E8D-360A8FFE1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0995F-1B0C-B14A-A09E-EFBAD40A7C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1350"/>
              </a:spcBef>
              <a:defRPr sz="1650"/>
            </a:lvl1pPr>
            <a:lvl2pPr>
              <a:spcBef>
                <a:spcPts val="0"/>
              </a:spcBef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80654A-C145-B444-8C76-904AB11529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1711D5-349D-4847-A71F-DCB6A6FF38BF}" type="slidenum">
              <a:rPr lang="en-U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n-US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90258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877448"/>
            <a:ext cx="4814835" cy="374535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1" y="400051"/>
            <a:ext cx="6154713" cy="2343151"/>
          </a:xfrm>
        </p:spPr>
        <p:txBody>
          <a:bodyPr anchor="b">
            <a:normAutofit/>
          </a:bodyPr>
          <a:lstStyle>
            <a:lvl1pPr algn="l">
              <a:defRPr sz="3300">
                <a:effectLst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1" y="2882901"/>
            <a:ext cx="4954250" cy="14351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5144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3371850"/>
            <a:ext cx="6554867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1" y="400050"/>
            <a:ext cx="6554867" cy="2825753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12307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485901"/>
            <a:ext cx="6402468" cy="1739900"/>
          </a:xfrm>
        </p:spPr>
        <p:txBody>
          <a:bodyPr anchor="b">
            <a:normAutofit/>
          </a:bodyPr>
          <a:lstStyle>
            <a:lvl1pPr algn="l">
              <a:defRPr sz="24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1" y="3365501"/>
            <a:ext cx="6402467" cy="11493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89051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3371850"/>
            <a:ext cx="6554867" cy="1143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1" y="400051"/>
            <a:ext cx="3949967" cy="282575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3" y="400050"/>
            <a:ext cx="3948238" cy="28194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52922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3371850"/>
            <a:ext cx="6554867" cy="1143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2" y="400050"/>
            <a:ext cx="3716866" cy="457200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" y="857251"/>
            <a:ext cx="3945467" cy="2368550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7" y="425053"/>
            <a:ext cx="3764051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3" y="857250"/>
            <a:ext cx="3956705" cy="2362200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007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3371850"/>
            <a:ext cx="6554867" cy="1143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6974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84918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400050"/>
            <a:ext cx="3200400" cy="1143000"/>
          </a:xfrm>
        </p:spPr>
        <p:txBody>
          <a:bodyPr anchor="b">
            <a:normAutofit/>
          </a:bodyPr>
          <a:lstStyle>
            <a:lvl1pPr algn="l">
              <a:defRPr sz="15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400050"/>
            <a:ext cx="4438755" cy="41148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1657353"/>
            <a:ext cx="3200400" cy="156845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80604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1" y="1085850"/>
            <a:ext cx="3563258" cy="85725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685800"/>
            <a:ext cx="3280974" cy="360045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8" y="2057400"/>
            <a:ext cx="3564223" cy="1562100"/>
          </a:xfrm>
        </p:spPr>
        <p:txBody>
          <a:bodyPr anchor="t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4629151"/>
            <a:ext cx="5811724" cy="273844"/>
          </a:xfrm>
        </p:spPr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0839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3371850"/>
            <a:ext cx="6554867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400050"/>
            <a:ext cx="8077200" cy="234315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3" y="2882900"/>
            <a:ext cx="7281332" cy="3429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2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9716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00050"/>
            <a:ext cx="8077200" cy="2171700"/>
          </a:xfrm>
        </p:spPr>
        <p:txBody>
          <a:bodyPr anchor="ctr">
            <a:normAutofit/>
          </a:bodyPr>
          <a:lstStyle>
            <a:lvl1pPr algn="l">
              <a:defRPr sz="21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1" y="3086100"/>
            <a:ext cx="6383552" cy="1428750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88602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400050"/>
            <a:ext cx="6859787" cy="2171700"/>
          </a:xfrm>
        </p:spPr>
        <p:txBody>
          <a:bodyPr anchor="ctr">
            <a:normAutofit/>
          </a:bodyPr>
          <a:lstStyle>
            <a:lvl1pPr algn="l">
              <a:defRPr sz="2100" b="0" cap="all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1" y="2571750"/>
            <a:ext cx="6402467" cy="36195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1" y="3225802"/>
            <a:ext cx="6382361" cy="1289048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1" y="532968"/>
            <a:ext cx="457319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342900"/>
            <a:r>
              <a:rPr lang="en-US" sz="6000" dirty="0">
                <a:solidFill>
                  <a:prstClr val="white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1" y="2076451"/>
            <a:ext cx="457319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algn="r" defTabSz="342900"/>
            <a:r>
              <a:rPr lang="en-US" sz="6000" dirty="0">
                <a:solidFill>
                  <a:prstClr val="white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3693780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2571750"/>
            <a:ext cx="6382361" cy="1273050"/>
          </a:xfrm>
        </p:spPr>
        <p:txBody>
          <a:bodyPr anchor="b">
            <a:normAutofit/>
          </a:bodyPr>
          <a:lstStyle>
            <a:lvl1pPr algn="l">
              <a:defRPr sz="21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1" y="3849736"/>
            <a:ext cx="6383552" cy="665114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61450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400050"/>
            <a:ext cx="6859786" cy="2171700"/>
          </a:xfrm>
        </p:spPr>
        <p:txBody>
          <a:bodyPr anchor="ctr">
            <a:normAutofit/>
          </a:bodyPr>
          <a:lstStyle>
            <a:lvl1pPr algn="l">
              <a:defRPr sz="2100" b="0" cap="all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1" y="2914650"/>
            <a:ext cx="6382361" cy="7874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5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3714750"/>
            <a:ext cx="6382360" cy="8001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1" y="532968"/>
            <a:ext cx="457319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342900"/>
            <a:r>
              <a:rPr lang="en-US" sz="6000" dirty="0">
                <a:solidFill>
                  <a:prstClr val="white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1" y="2076451"/>
            <a:ext cx="457319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algn="r" defTabSz="342900"/>
            <a:r>
              <a:rPr lang="en-US" sz="6000" dirty="0">
                <a:solidFill>
                  <a:prstClr val="white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956205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400050"/>
            <a:ext cx="7525658" cy="21717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100" b="0" dirty="0"/>
            </a:lvl1pPr>
          </a:lstStyle>
          <a:p>
            <a:pPr marL="0" lvl="0"/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1" y="2946401"/>
            <a:ext cx="6382361" cy="62865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5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3575052"/>
            <a:ext cx="6382360" cy="939799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490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3371850"/>
            <a:ext cx="6554867" cy="1143000"/>
          </a:xfrm>
        </p:spPr>
        <p:txBody>
          <a:bodyPr>
            <a:normAutofit/>
          </a:bodyPr>
          <a:lstStyle>
            <a:lvl1pPr algn="l">
              <a:defRPr sz="21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1" y="400051"/>
            <a:ext cx="6554867" cy="2825753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60802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400050"/>
            <a:ext cx="2044194" cy="3314700"/>
          </a:xfrm>
        </p:spPr>
        <p:txBody>
          <a:bodyPr vert="eaVert">
            <a:normAutofit/>
          </a:bodyPr>
          <a:lstStyle>
            <a:lvl1pPr>
              <a:defRPr sz="21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400050"/>
            <a:ext cx="5850012" cy="4114800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73325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D44C7-FB56-8F45-8E8D-360A8FFE1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0995F-1B0C-B14A-A09E-EFBAD40A7C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1350"/>
              </a:spcBef>
              <a:defRPr sz="1650"/>
            </a:lvl1pPr>
            <a:lvl2pPr>
              <a:spcBef>
                <a:spcPts val="0"/>
              </a:spcBef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80654A-C145-B444-8C76-904AB11529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1711D5-349D-4847-A71F-DCB6A6FF38BF}" type="slidenum">
              <a:rPr lang="en-US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n-US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045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54.xml"/><Relationship Id="rId26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57.xml"/><Relationship Id="rId34" Type="http://schemas.openxmlformats.org/officeDocument/2006/relationships/slideLayout" Target="../slideLayouts/slideLayout70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5" Type="http://schemas.openxmlformats.org/officeDocument/2006/relationships/slideLayout" Target="../slideLayouts/slideLayout61.xml"/><Relationship Id="rId33" Type="http://schemas.openxmlformats.org/officeDocument/2006/relationships/slideLayout" Target="../slideLayouts/slideLayout69.xml"/><Relationship Id="rId38" Type="http://schemas.openxmlformats.org/officeDocument/2006/relationships/image" Target="../media/image4.jpeg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6.xml"/><Relationship Id="rId29" Type="http://schemas.openxmlformats.org/officeDocument/2006/relationships/slideLayout" Target="../slideLayouts/slideLayout65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24" Type="http://schemas.openxmlformats.org/officeDocument/2006/relationships/slideLayout" Target="../slideLayouts/slideLayout60.xml"/><Relationship Id="rId32" Type="http://schemas.openxmlformats.org/officeDocument/2006/relationships/slideLayout" Target="../slideLayouts/slideLayout68.xml"/><Relationship Id="rId37" Type="http://schemas.openxmlformats.org/officeDocument/2006/relationships/theme" Target="../theme/theme4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9.xml"/><Relationship Id="rId28" Type="http://schemas.openxmlformats.org/officeDocument/2006/relationships/slideLayout" Target="../slideLayouts/slideLayout64.xml"/><Relationship Id="rId36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46.xml"/><Relationship Id="rId19" Type="http://schemas.openxmlformats.org/officeDocument/2006/relationships/slideLayout" Target="../slideLayouts/slideLayout55.xml"/><Relationship Id="rId31" Type="http://schemas.openxmlformats.org/officeDocument/2006/relationships/slideLayout" Target="../slideLayouts/slideLayout67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58.xml"/><Relationship Id="rId27" Type="http://schemas.openxmlformats.org/officeDocument/2006/relationships/slideLayout" Target="../slideLayouts/slideLayout63.xml"/><Relationship Id="rId30" Type="http://schemas.openxmlformats.org/officeDocument/2006/relationships/slideLayout" Target="../slideLayouts/slideLayout66.xml"/><Relationship Id="rId35" Type="http://schemas.openxmlformats.org/officeDocument/2006/relationships/slideLayout" Target="../slideLayouts/slideLayout71.xml"/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0" r:id="rId12"/>
    <p:sldLayoutId id="2147483735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AA80174-6BAA-494C-9FE8-C67DDB25ED68}"/>
              </a:ext>
            </a:extLst>
          </p:cNvPr>
          <p:cNvSpPr/>
          <p:nvPr userDrawn="1"/>
        </p:nvSpPr>
        <p:spPr>
          <a:xfrm>
            <a:off x="260604" y="0"/>
            <a:ext cx="3429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0EAC32-2819-A845-B11A-B91D8EF2D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3A23F2-6892-2B49-85A7-898D45679E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959644"/>
            <a:ext cx="7886700" cy="3673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77C6E12-5327-DC4B-A658-4BF76AAEDC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60820" y="4793742"/>
            <a:ext cx="2388871" cy="2057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61711D5-349D-4847-A71F-DCB6A6FF38BF}" type="slidenum">
              <a:rPr lang="en-US" smtClean="0">
                <a:solidFill>
                  <a:srgbClr val="2EB135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 dirty="0">
              <a:solidFill>
                <a:srgbClr val="2EB1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5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250" b="1" kern="1200">
          <a:solidFill>
            <a:srgbClr val="007E66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0"/>
        </a:spcBef>
        <a:buClr>
          <a:srgbClr val="007E66"/>
        </a:buClr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00000"/>
        </a:lnSpc>
        <a:spcBef>
          <a:spcPts val="0"/>
        </a:spcBef>
        <a:buClr>
          <a:srgbClr val="007E66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00000"/>
        </a:lnSpc>
        <a:spcBef>
          <a:spcPts val="0"/>
        </a:spcBef>
        <a:buClr>
          <a:srgbClr val="007E66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0"/>
        </a:spcBef>
        <a:buClr>
          <a:srgbClr val="007E66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0"/>
        </a:spcBef>
        <a:buClr>
          <a:srgbClr val="007E66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2D6F4-7090-46E6-BB24-AEABD63A81A9}" type="datetimeFigureOut">
              <a:rPr lang="es-ES" smtClean="0"/>
              <a:t>20/02/2025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3AE92-F0D8-4029-AF22-ADA5AB84019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9693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8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6" y="2921001"/>
            <a:ext cx="2470456" cy="1993900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1" y="3371850"/>
            <a:ext cx="65548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1" y="400051"/>
            <a:ext cx="6554867" cy="28257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6" y="4629153"/>
            <a:ext cx="1200463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defTabSz="342900"/>
            <a:fld id="{2B9E1C89-12C8-43D3-B93C-5487EB793236}" type="datetimeFigureOut">
              <a:rPr lang="es-ES" smtClean="0">
                <a:solidFill>
                  <a:srgbClr val="146194">
                    <a:lumMod val="50000"/>
                  </a:srgbClr>
                </a:solidFill>
              </a:rPr>
              <a:pPr defTabSz="342900"/>
              <a:t>20/02/2025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4629151"/>
            <a:ext cx="581172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defTabSz="342900"/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7" y="4183860"/>
            <a:ext cx="856907" cy="5024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1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defTabSz="342900"/>
            <a:fld id="{E8854B7E-23C9-4F3A-A8A2-2F43E7E2B149}" type="slidenum">
              <a:rPr lang="es-ES" smtClean="0">
                <a:solidFill>
                  <a:srgbClr val="146194">
                    <a:lumMod val="50000"/>
                  </a:srgbClr>
                </a:solidFill>
              </a:rPr>
              <a:pPr defTabSz="342900"/>
              <a:t>‹Nº›</a:t>
            </a:fld>
            <a:endParaRPr lang="es-E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810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  <p:sldLayoutId id="2147483717" r:id="rId19"/>
    <p:sldLayoutId id="2147483718" r:id="rId20"/>
    <p:sldLayoutId id="2147483719" r:id="rId21"/>
    <p:sldLayoutId id="2147483720" r:id="rId22"/>
    <p:sldLayoutId id="2147483721" r:id="rId23"/>
    <p:sldLayoutId id="2147483722" r:id="rId24"/>
    <p:sldLayoutId id="2147483723" r:id="rId25"/>
    <p:sldLayoutId id="2147483724" r:id="rId26"/>
    <p:sldLayoutId id="2147483725" r:id="rId27"/>
    <p:sldLayoutId id="2147483726" r:id="rId28"/>
    <p:sldLayoutId id="2147483727" r:id="rId29"/>
    <p:sldLayoutId id="2147483728" r:id="rId30"/>
    <p:sldLayoutId id="2147483729" r:id="rId31"/>
    <p:sldLayoutId id="2147483730" r:id="rId32"/>
    <p:sldLayoutId id="2147483731" r:id="rId33"/>
    <p:sldLayoutId id="2147483732" r:id="rId34"/>
    <p:sldLayoutId id="2147483733" r:id="rId35"/>
    <p:sldLayoutId id="2147483734" r:id="rId36"/>
  </p:sldLayoutIdLst>
  <p:txStyles>
    <p:titleStyle>
      <a:lvl1pPr algn="l" defTabSz="342900" rtl="0" eaLnBrk="1" latinLnBrk="0" hangingPunct="1">
        <a:spcBef>
          <a:spcPct val="0"/>
        </a:spcBef>
        <a:buNone/>
        <a:defRPr sz="24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5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3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2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2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f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4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" y="0"/>
            <a:ext cx="9144001" cy="514588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4053546" y="951226"/>
            <a:ext cx="4043100" cy="116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dirty="0"/>
              <a:t>Introduciendo la cultura de calidad y seguridad</a:t>
            </a:r>
            <a:endParaRPr dirty="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1"/>
          </p:nvPr>
        </p:nvSpPr>
        <p:spPr>
          <a:xfrm>
            <a:off x="4222027" y="2199459"/>
            <a:ext cx="3137778" cy="11681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PA" sz="5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Dr. Eric J. Ulloa Isaza, MACP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PA" sz="40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Médico Especialista en Medicina Interna</a:t>
            </a:r>
            <a:endParaRPr kumimoji="0" lang="es-PA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PA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Coordinador Nacional de Gestión de Calidad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Ex-Gobernador </a:t>
            </a:r>
            <a:r>
              <a:rPr kumimoji="0" lang="es-E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del Capítulo de Centroamérica del American </a:t>
            </a:r>
            <a:r>
              <a:rPr kumimoji="0" lang="es-E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College</a:t>
            </a:r>
            <a:r>
              <a:rPr kumimoji="0" lang="es-E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</a:t>
            </a:r>
            <a:r>
              <a:rPr kumimoji="0" lang="es-E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Physicians</a:t>
            </a:r>
            <a:endParaRPr kumimoji="0" lang="es-E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62200" y="1535326"/>
            <a:ext cx="2009776" cy="17025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492094C9-17F0-9A52-6AD4-E7A7C008D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FD3F6F01-B171-D5AA-D27A-27614FDE867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03059" y="-11684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FAD8A81C-573A-3249-1F3D-5D4A32A1AB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</a:t>
            </a:r>
            <a:endParaRPr sz="22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B457330-CE91-4FB9-863A-A73FF30CE7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129" y="11684"/>
            <a:ext cx="7325742" cy="462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484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492094C9-17F0-9A52-6AD4-E7A7C008D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FD3F6F01-B171-D5AA-D27A-27614FDE867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03059" y="-11684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FAD8A81C-573A-3249-1F3D-5D4A32A1AB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</a:t>
            </a:r>
            <a:endParaRPr sz="22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F26C5D9-BAA7-439F-B6AD-20D62903C7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844" y="-11684"/>
            <a:ext cx="7233319" cy="460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444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492094C9-17F0-9A52-6AD4-E7A7C008D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FD3F6F01-B171-D5AA-D27A-27614FDE867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03059" y="-11684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FAD8A81C-573A-3249-1F3D-5D4A32A1AB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</a:t>
            </a:r>
            <a:endParaRPr sz="22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FBAEAD0-1A12-4DC2-A9A2-6E95B9DF50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4003" y="167043"/>
            <a:ext cx="6631145" cy="4532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3487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97B81E2E-6D76-BB6B-1537-334E8CF1D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FEDB796F-D1C2-172E-6554-72418B98CAB9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7339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CC9074D2-08C0-0561-BE70-DB09510A16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51758" y="288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dirty="0"/>
              <a:t>Cultura de Calidad y Seguridad</a:t>
            </a:r>
            <a:endParaRPr dirty="0"/>
          </a:p>
        </p:txBody>
      </p:sp>
      <p:sp>
        <p:nvSpPr>
          <p:cNvPr id="64" name="Google Shape;64;p14">
            <a:extLst>
              <a:ext uri="{FF2B5EF4-FFF2-40B4-BE49-F238E27FC236}">
                <a16:creationId xmlns:a16="http://schemas.microsoft.com/office/drawing/2014/main" id="{160175B2-96FC-6054-E8DB-7D22AC3D6F1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063084"/>
            <a:ext cx="8520600" cy="35058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s-PA" sz="2800" dirty="0">
                <a:solidFill>
                  <a:prstClr val="black"/>
                </a:solidFill>
                <a:latin typeface="Calibri" panose="020F0502020204030204"/>
              </a:rPr>
              <a:t>Patrón integrado de comportamiento individual y de la organización, basado en </a:t>
            </a:r>
            <a:r>
              <a:rPr lang="es-PA" sz="2800" b="1" dirty="0">
                <a:solidFill>
                  <a:prstClr val="black"/>
                </a:solidFill>
                <a:latin typeface="Calibri" panose="020F0502020204030204"/>
              </a:rPr>
              <a:t>creencias </a:t>
            </a:r>
            <a:r>
              <a:rPr lang="es-PA" sz="2800" dirty="0">
                <a:solidFill>
                  <a:prstClr val="black"/>
                </a:solidFill>
                <a:latin typeface="Calibri" panose="020F0502020204030204"/>
              </a:rPr>
              <a:t>y </a:t>
            </a:r>
            <a:r>
              <a:rPr lang="es-PA" sz="2800" b="1" dirty="0">
                <a:solidFill>
                  <a:prstClr val="black"/>
                </a:solidFill>
                <a:latin typeface="Calibri" panose="020F0502020204030204"/>
              </a:rPr>
              <a:t>valores compartidos</a:t>
            </a:r>
            <a:r>
              <a:rPr lang="es-PA" sz="2800" dirty="0">
                <a:solidFill>
                  <a:prstClr val="black"/>
                </a:solidFill>
                <a:latin typeface="Calibri" panose="020F0502020204030204"/>
              </a:rPr>
              <a:t>, que busca continuamente </a:t>
            </a:r>
            <a:r>
              <a:rPr lang="es-PA" sz="2800" b="1" dirty="0">
                <a:solidFill>
                  <a:prstClr val="black"/>
                </a:solidFill>
                <a:latin typeface="Calibri" panose="020F0502020204030204"/>
              </a:rPr>
              <a:t>reducir al mínimo el daño </a:t>
            </a:r>
            <a:r>
              <a:rPr lang="es-PA" sz="2800" dirty="0">
                <a:solidFill>
                  <a:prstClr val="black"/>
                </a:solidFill>
                <a:latin typeface="Calibri" panose="020F0502020204030204"/>
              </a:rPr>
              <a:t>que pudiera sufrir el paciente como consecuencia de los </a:t>
            </a:r>
            <a:r>
              <a:rPr lang="es-PA" sz="2800" b="1" dirty="0">
                <a:solidFill>
                  <a:prstClr val="black"/>
                </a:solidFill>
                <a:latin typeface="Calibri" panose="020F0502020204030204"/>
              </a:rPr>
              <a:t>procesos</a:t>
            </a:r>
            <a:r>
              <a:rPr lang="es-PA" sz="2800" dirty="0">
                <a:solidFill>
                  <a:prstClr val="black"/>
                </a:solidFill>
                <a:latin typeface="Calibri" panose="020F0502020204030204"/>
              </a:rPr>
              <a:t> de prestación de servicios</a:t>
            </a:r>
          </a:p>
          <a:p>
            <a:pPr marL="0" indent="0">
              <a:spcAft>
                <a:spcPts val="1200"/>
              </a:spcAft>
              <a:buNone/>
            </a:pP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Committee of Experts on Management of Safety and Quality in Health Care. Glossary of terms related to patient and medication safety – approved terms. Council of Europe. 2005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873246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97B81E2E-6D76-BB6B-1537-334E8CF1D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FEDB796F-D1C2-172E-6554-72418B98CAB9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7339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CC9074D2-08C0-0561-BE70-DB09510A16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51758" y="288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dirty="0"/>
              <a:t>Cultura de Calidad y Seguridad</a:t>
            </a:r>
            <a:endParaRPr dirty="0"/>
          </a:p>
        </p:txBody>
      </p:sp>
      <p:sp>
        <p:nvSpPr>
          <p:cNvPr id="64" name="Google Shape;64;p14">
            <a:extLst>
              <a:ext uri="{FF2B5EF4-FFF2-40B4-BE49-F238E27FC236}">
                <a16:creationId xmlns:a16="http://schemas.microsoft.com/office/drawing/2014/main" id="{160175B2-96FC-6054-E8DB-7D22AC3D6F1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063084"/>
            <a:ext cx="8520600" cy="35058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66C44C5-961E-4B8F-A4D1-D778B08EE5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700" y="1035733"/>
            <a:ext cx="7685148" cy="369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649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E88DF675-7D04-76D9-4905-63B849A79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458F1886-D602-AB21-169C-EA5C1A8084B9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7339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A4841500-D5DF-C9CB-7ECC-EFE04F25C7E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51758" y="288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000" dirty="0"/>
              <a:t>Modelo del queso suizo de Reason: multicausalidad, enfoque </a:t>
            </a:r>
            <a:br>
              <a:rPr lang="es-PA" sz="2000" dirty="0"/>
            </a:br>
            <a:r>
              <a:rPr lang="es-PA" sz="2000" dirty="0"/>
              <a:t>sistémico</a:t>
            </a:r>
            <a:endParaRPr sz="2000" dirty="0"/>
          </a:p>
        </p:txBody>
      </p:sp>
      <p:sp>
        <p:nvSpPr>
          <p:cNvPr id="64" name="Google Shape;64;p14">
            <a:extLst>
              <a:ext uri="{FF2B5EF4-FFF2-40B4-BE49-F238E27FC236}">
                <a16:creationId xmlns:a16="http://schemas.microsoft.com/office/drawing/2014/main" id="{92CC3A99-9150-35C8-0367-D99B8783D9D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063084"/>
            <a:ext cx="8520600" cy="35058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D27D91D-8D4F-0AA2-9F52-248181478D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1827" y="1027364"/>
            <a:ext cx="6111770" cy="360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849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7CBF3710-E3B6-83F8-A056-3F980B043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68DE81C3-011A-8450-125F-16C3CBC1DA3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7339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C5612994-5893-E274-C520-62AAEEB3E8D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51758" y="288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dirty="0"/>
              <a:t>Metas Internacionales de Seguridad del Paciente</a:t>
            </a:r>
            <a:endParaRPr dirty="0"/>
          </a:p>
        </p:txBody>
      </p:sp>
      <p:sp>
        <p:nvSpPr>
          <p:cNvPr id="64" name="Google Shape;64;p14">
            <a:extLst>
              <a:ext uri="{FF2B5EF4-FFF2-40B4-BE49-F238E27FC236}">
                <a16:creationId xmlns:a16="http://schemas.microsoft.com/office/drawing/2014/main" id="{2A4D64E3-E10C-EEBC-CF7C-A40BE9DBFAC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063084"/>
            <a:ext cx="8520600" cy="35058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CD0E852-C708-8F63-1B3A-9FACDCEDF9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500" y="929370"/>
            <a:ext cx="8686800" cy="384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3713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85900" y="205978"/>
            <a:ext cx="6110436" cy="691586"/>
          </a:xfrm>
        </p:spPr>
        <p:txBody>
          <a:bodyPr>
            <a:normAutofit fontScale="90000"/>
          </a:bodyPr>
          <a:lstStyle/>
          <a:p>
            <a:r>
              <a:rPr lang="es-PA" dirty="0"/>
              <a:t>Sistema de Reporte de Incidentes y Aprendizaje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7176237"/>
              </p:ext>
            </p:extLst>
          </p:nvPr>
        </p:nvGraphicFramePr>
        <p:xfrm>
          <a:off x="5004048" y="1005576"/>
          <a:ext cx="2654052" cy="3834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Proceso alternativo"/>
          <p:cNvSpPr/>
          <p:nvPr/>
        </p:nvSpPr>
        <p:spPr>
          <a:xfrm>
            <a:off x="5750413" y="3765882"/>
            <a:ext cx="1197851" cy="675510"/>
          </a:xfrm>
          <a:prstGeom prst="flowChartAlternateProcess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r>
              <a:rPr lang="es-PA" sz="1200" kern="1200" dirty="0">
                <a:solidFill>
                  <a:prstClr val="black"/>
                </a:solidFill>
                <a:latin typeface="Century Gothic" panose="020B0502020202020204"/>
              </a:rPr>
              <a:t>Aprendizaje</a:t>
            </a:r>
            <a:endParaRPr lang="es-ES" sz="1200" kern="1200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val="2939568517"/>
              </p:ext>
            </p:extLst>
          </p:nvPr>
        </p:nvGraphicFramePr>
        <p:xfrm>
          <a:off x="1601670" y="1047750"/>
          <a:ext cx="3996444" cy="37922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6 Rectángulo"/>
          <p:cNvSpPr/>
          <p:nvPr/>
        </p:nvSpPr>
        <p:spPr>
          <a:xfrm>
            <a:off x="2681790" y="3813888"/>
            <a:ext cx="972108" cy="54006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r>
              <a:rPr lang="es-PA" sz="1050" kern="1200" dirty="0">
                <a:solidFill>
                  <a:schemeClr val="accent1">
                    <a:lumMod val="75000"/>
                  </a:schemeClr>
                </a:solidFill>
                <a:latin typeface="Century Gothic" panose="020B0502020202020204"/>
              </a:rPr>
              <a:t>Evitar que se repita</a:t>
            </a:r>
            <a:endParaRPr lang="es-ES" sz="1050" kern="1200" dirty="0">
              <a:solidFill>
                <a:schemeClr val="accent1">
                  <a:lumMod val="75000"/>
                </a:schemeClr>
              </a:solidFill>
              <a:latin typeface="Century Gothic" panose="020B0502020202020204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815916" y="3813888"/>
            <a:ext cx="918102" cy="54006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r>
              <a:rPr lang="es-PA" sz="1050" kern="1200" dirty="0">
                <a:solidFill>
                  <a:schemeClr val="accent1">
                    <a:lumMod val="75000"/>
                  </a:schemeClr>
                </a:solidFill>
                <a:latin typeface="Century Gothic" panose="020B0502020202020204"/>
              </a:rPr>
              <a:t>Gestión de Riesgo</a:t>
            </a:r>
            <a:endParaRPr lang="es-ES" sz="1050" kern="1200" dirty="0">
              <a:solidFill>
                <a:schemeClr val="accent1">
                  <a:lumMod val="75000"/>
                </a:schemeClr>
              </a:solidFill>
              <a:latin typeface="Century Gothic" panose="020B0502020202020204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2566020" y="2874936"/>
            <a:ext cx="1087878" cy="72292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r>
              <a:rPr lang="es-PA" sz="1050" kern="1200" dirty="0" err="1">
                <a:solidFill>
                  <a:prstClr val="white"/>
                </a:solidFill>
                <a:latin typeface="Century Gothic" panose="020B0502020202020204"/>
              </a:rPr>
              <a:t>Busqueda</a:t>
            </a:r>
            <a:r>
              <a:rPr lang="es-PA" sz="1050" kern="1200" dirty="0">
                <a:solidFill>
                  <a:prstClr val="white"/>
                </a:solidFill>
                <a:latin typeface="Century Gothic" panose="020B0502020202020204"/>
              </a:rPr>
              <a:t> de sanciones o indemnización</a:t>
            </a:r>
            <a:endParaRPr lang="es-ES" sz="1050" kern="1200" dirty="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815916" y="2874936"/>
            <a:ext cx="810090" cy="66892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r>
              <a:rPr lang="es-PA" sz="1050" kern="1200" dirty="0">
                <a:solidFill>
                  <a:prstClr val="white"/>
                </a:solidFill>
                <a:latin typeface="Century Gothic" panose="020B0502020202020204"/>
              </a:rPr>
              <a:t>Análisis de procesos</a:t>
            </a:r>
          </a:p>
          <a:p>
            <a:pPr algn="ctr" defTabSz="342900">
              <a:buClrTx/>
              <a:defRPr/>
            </a:pPr>
            <a:r>
              <a:rPr lang="es-PA" sz="1050" kern="1200" dirty="0" err="1">
                <a:solidFill>
                  <a:prstClr val="white"/>
                </a:solidFill>
                <a:latin typeface="Century Gothic" panose="020B0502020202020204"/>
              </a:rPr>
              <a:t>Analisis</a:t>
            </a:r>
            <a:r>
              <a:rPr lang="es-PA" sz="1050" kern="1200" dirty="0">
                <a:solidFill>
                  <a:prstClr val="white"/>
                </a:solidFill>
                <a:latin typeface="Century Gothic" panose="020B0502020202020204"/>
              </a:rPr>
              <a:t> de EA</a:t>
            </a:r>
            <a:endParaRPr lang="es-ES" sz="1050" kern="1200" dirty="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11" name="10 Flecha derecha"/>
          <p:cNvSpPr/>
          <p:nvPr/>
        </p:nvSpPr>
        <p:spPr>
          <a:xfrm>
            <a:off x="2357754" y="1491630"/>
            <a:ext cx="355764" cy="3634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endParaRPr lang="es-ES" sz="1350" kern="120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12" name="11 Flecha derecha"/>
          <p:cNvSpPr/>
          <p:nvPr/>
        </p:nvSpPr>
        <p:spPr>
          <a:xfrm>
            <a:off x="2357754" y="2247714"/>
            <a:ext cx="409770" cy="3634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endParaRPr lang="es-ES" sz="1350" kern="120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13" name="12 Flecha derecha"/>
          <p:cNvSpPr/>
          <p:nvPr/>
        </p:nvSpPr>
        <p:spPr>
          <a:xfrm>
            <a:off x="2357754" y="3111810"/>
            <a:ext cx="355764" cy="3634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endParaRPr lang="es-ES" sz="1350" kern="120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15" name="14 Flecha derecha"/>
          <p:cNvSpPr/>
          <p:nvPr/>
        </p:nvSpPr>
        <p:spPr>
          <a:xfrm>
            <a:off x="2357754" y="3921900"/>
            <a:ext cx="355764" cy="3634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endParaRPr lang="es-ES" sz="1350" kern="120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16" name="15 Flecha izquierda"/>
          <p:cNvSpPr/>
          <p:nvPr/>
        </p:nvSpPr>
        <p:spPr>
          <a:xfrm>
            <a:off x="4517994" y="1437624"/>
            <a:ext cx="486054" cy="36347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endParaRPr lang="es-ES" sz="1350" kern="120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17" name="16 Flecha izquierda"/>
          <p:cNvSpPr/>
          <p:nvPr/>
        </p:nvSpPr>
        <p:spPr>
          <a:xfrm>
            <a:off x="4626006" y="2247714"/>
            <a:ext cx="378042" cy="36347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endParaRPr lang="es-ES" sz="1350" kern="120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18" name="17 Flecha izquierda"/>
          <p:cNvSpPr/>
          <p:nvPr/>
        </p:nvSpPr>
        <p:spPr>
          <a:xfrm>
            <a:off x="4626006" y="3057804"/>
            <a:ext cx="378042" cy="36347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endParaRPr lang="es-ES" sz="1350" kern="120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19" name="18 Flecha izquierda"/>
          <p:cNvSpPr/>
          <p:nvPr/>
        </p:nvSpPr>
        <p:spPr>
          <a:xfrm>
            <a:off x="4680012" y="3921900"/>
            <a:ext cx="324036" cy="36347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endParaRPr lang="es-ES" sz="1350" kern="120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1493658" y="4894009"/>
            <a:ext cx="58326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>
              <a:buClrTx/>
              <a:defRPr/>
            </a:pPr>
            <a:r>
              <a:rPr lang="es-PA" sz="900" kern="1200" dirty="0">
                <a:solidFill>
                  <a:prstClr val="black"/>
                </a:solidFill>
                <a:latin typeface="Century Gothic" panose="020B0502020202020204"/>
                <a:ea typeface="+mn-ea"/>
                <a:cs typeface="+mn-cs"/>
              </a:rPr>
              <a:t>Sistema de Notificación de Incidentes en América Latina,  OPS, </a:t>
            </a:r>
            <a:r>
              <a:rPr lang="es-PA" sz="900" kern="1200">
                <a:solidFill>
                  <a:prstClr val="black"/>
                </a:solidFill>
                <a:latin typeface="Century Gothic" panose="020B0502020202020204"/>
                <a:ea typeface="+mn-ea"/>
                <a:cs typeface="+mn-cs"/>
              </a:rPr>
              <a:t>; Washington, DC, 2013</a:t>
            </a:r>
            <a:endParaRPr lang="es-ES" sz="900" kern="1200" dirty="0">
              <a:solidFill>
                <a:prstClr val="black"/>
              </a:solidFill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3" name="Imagen 2" descr="Imagen que contiene tabla&#10;&#10;Descripción generada automáticamente">
            <a:extLst>
              <a:ext uri="{FF2B5EF4-FFF2-40B4-BE49-F238E27FC236}">
                <a16:creationId xmlns:a16="http://schemas.microsoft.com/office/drawing/2014/main" id="{5421EADA-4501-4A75-9B58-F286F3DCC29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514" y="-106528"/>
            <a:ext cx="1500000" cy="11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745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753B8A7D-4135-9AB7-841D-A8775B570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91118E53-7B5C-CB21-8726-60A72D1C42D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03060" y="-11685"/>
            <a:ext cx="9247059" cy="54908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7E4E978-1941-4A27-8E02-B8C23F17C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765486"/>
            <a:ext cx="3148060" cy="3179400"/>
          </a:xfrm>
        </p:spPr>
        <p:txBody>
          <a:bodyPr/>
          <a:lstStyle/>
          <a:p>
            <a:pPr marL="152400" indent="0" algn="ctr">
              <a:buNone/>
            </a:pPr>
            <a:r>
              <a:rPr lang="es-PA" sz="1400" dirty="0"/>
              <a:t> </a:t>
            </a:r>
            <a:r>
              <a:rPr lang="es-PA" sz="3200" dirty="0"/>
              <a:t>Sistema de identificación y análisis de eventos adversos </a:t>
            </a:r>
            <a:endParaRPr lang="es-ES" sz="32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7DCE905-D1F4-41E1-9698-214061DF1E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9657" y="101379"/>
            <a:ext cx="3895544" cy="498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4915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7339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/>
          <p:cNvSpPr txBox="1">
            <a:spLocks noGrp="1"/>
          </p:cNvSpPr>
          <p:nvPr>
            <p:ph type="title"/>
          </p:nvPr>
        </p:nvSpPr>
        <p:spPr>
          <a:xfrm>
            <a:off x="1151758" y="288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dirty="0"/>
              <a:t>Características del Sistema</a:t>
            </a:r>
            <a:endParaRPr dirty="0"/>
          </a:p>
        </p:txBody>
      </p:sp>
      <p:sp>
        <p:nvSpPr>
          <p:cNvPr id="64" name="Google Shape;64;p14"/>
          <p:cNvSpPr txBox="1">
            <a:spLocks noGrp="1"/>
          </p:cNvSpPr>
          <p:nvPr>
            <p:ph type="body" idx="1"/>
          </p:nvPr>
        </p:nvSpPr>
        <p:spPr>
          <a:xfrm>
            <a:off x="311700" y="1063084"/>
            <a:ext cx="8520600" cy="35058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algn="just"/>
            <a:r>
              <a:rPr lang="es-PA" sz="1800" dirty="0"/>
              <a:t>No punitivo: las personas</a:t>
            </a:r>
            <a:r>
              <a:rPr lang="es-PA" sz="1800" b="1" dirty="0"/>
              <a:t> </a:t>
            </a:r>
            <a:r>
              <a:rPr lang="es-PA" sz="1800" dirty="0"/>
              <a:t>que notifican deben estar libres del miedo a represalias o castigo como resultado del reporte</a:t>
            </a:r>
          </a:p>
          <a:p>
            <a:pPr algn="just"/>
            <a:r>
              <a:rPr lang="es-PA" sz="1800" dirty="0"/>
              <a:t>Confidencialidad: la identificación del paciente, el notificador, y la institución no deben ser reveladas a terceras personas</a:t>
            </a:r>
          </a:p>
          <a:p>
            <a:pPr algn="just"/>
            <a:r>
              <a:rPr lang="es-PA" sz="1800" dirty="0"/>
              <a:t>Análisis a tiempo:  los informes son analizados pronto y las conclusiones rápidamente difundidas a los interesados</a:t>
            </a:r>
          </a:p>
          <a:p>
            <a:pPr algn="just"/>
            <a:r>
              <a:rPr lang="es-PA" sz="1800" dirty="0"/>
              <a:t>Enfoque sistemático:  las recomendaciones deben centrarse en mejoras hacia el sistema más que hacia la persona (no es buscar el responsable, sino por qué se produjo la falla)</a:t>
            </a:r>
          </a:p>
          <a:p>
            <a:pPr algn="just"/>
            <a:r>
              <a:rPr lang="es-PA" sz="1800" dirty="0"/>
              <a:t>Capacidad de respuesta:  la agencia que recibe los informes debe ser capaz de difundir las recomendaciones.</a:t>
            </a:r>
          </a:p>
          <a:p>
            <a:pPr marL="285750" indent="-285750">
              <a:spcAft>
                <a:spcPts val="1200"/>
              </a:spcAft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77311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311700" y="1151150"/>
            <a:ext cx="476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>
            <a:off x="311700" y="1859200"/>
            <a:ext cx="4765200" cy="27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71" name="Google Shape;71;p15"/>
          <p:cNvSpPr/>
          <p:nvPr/>
        </p:nvSpPr>
        <p:spPr>
          <a:xfrm>
            <a:off x="5586500" y="-8950"/>
            <a:ext cx="3557400" cy="5143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2" name="Google Shape;7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5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23BF19E-D30F-BFD3-BD48-2DF2B4136D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5728" y="-17900"/>
            <a:ext cx="5596137" cy="469015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A206AB0-0ABF-4AA5-730E-A33344AD0E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082" y="1755746"/>
            <a:ext cx="2838846" cy="166710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0C85D3-ED96-46A3-A57F-28B067D74E7C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 spcFirstLastPara="1" vert="horz" wrap="square" lIns="68580" tIns="34290" rIns="68580" bIns="34290" rtlCol="0" anchor="ctr" anchorCtr="0">
            <a:normAutofit/>
          </a:bodyPr>
          <a:lstStyle/>
          <a:p>
            <a:pPr algn="ctr"/>
            <a:r>
              <a:rPr lang="en-US" sz="27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Análisis del Caso - Ishikawa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4DCA539-31F4-4E6F-8D3D-78A282E97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10" y="88788"/>
            <a:ext cx="1063226" cy="82011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AECC69A-7DD2-40DC-8CE5-2E781E67AF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301" y="851578"/>
            <a:ext cx="7882059" cy="358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6200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753B8A7D-4135-9AB7-841D-A8775B570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91118E53-7B5C-CB21-8726-60A72D1C42D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03059" y="-11684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6FAD8DAE-B00E-2DEB-550D-2BCBC026796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Sistema de identificación y análisis de eventos adversos robusto</a:t>
            </a:r>
            <a:endParaRPr sz="2200" dirty="0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BA37A20D-16E1-4851-9590-6DB1E8DAF1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39C3546-199C-3ABC-BE9E-771E83B262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393" y="917151"/>
            <a:ext cx="7338448" cy="367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4248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63329" y="273844"/>
            <a:ext cx="6952021" cy="994172"/>
          </a:xfrm>
        </p:spPr>
        <p:txBody>
          <a:bodyPr>
            <a:normAutofit fontScale="90000"/>
          </a:bodyPr>
          <a:lstStyle/>
          <a:p>
            <a:r>
              <a:rPr lang="es-PA" dirty="0"/>
              <a:t>Hospital Universitario de Nagoya, en Japón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81714" y="1450335"/>
            <a:ext cx="7886700" cy="3263504"/>
          </a:xfrm>
        </p:spPr>
        <p:txBody>
          <a:bodyPr>
            <a:normAutofit fontScale="92500" lnSpcReduction="10000"/>
          </a:bodyPr>
          <a:lstStyle/>
          <a:p>
            <a:r>
              <a:rPr lang="es-PA" dirty="0"/>
              <a:t>Centro académico universitario con 1000 camas</a:t>
            </a:r>
          </a:p>
          <a:p>
            <a:r>
              <a:rPr lang="es-PA" dirty="0"/>
              <a:t>Revisión de los reportes de incidentes desde Abril de 2015 a Marzo de 2019</a:t>
            </a:r>
          </a:p>
          <a:p>
            <a:r>
              <a:rPr lang="es-PA" dirty="0"/>
              <a:t>Hay una correlación positiva entre mayor número de reportes y la cultura de seguridad</a:t>
            </a:r>
          </a:p>
          <a:p>
            <a:r>
              <a:rPr lang="es-PA" dirty="0"/>
              <a:t>Acumulación de cuasi-errores del mismo tipo y sin consecuencias pueden llevar a la larga a efectos adversos potenciales</a:t>
            </a:r>
          </a:p>
          <a:p>
            <a:r>
              <a:rPr lang="es-PA" dirty="0"/>
              <a:t>Como es de esperar, las áreas de Anestesiología, y Cirugía son las áreas donde pueden ocurrir eventos adversos más serios, por lo que es importante las barreras de seguridad (pausa quirúrgica, listas de verificación, </a:t>
            </a:r>
            <a:r>
              <a:rPr lang="es-PA" dirty="0" err="1"/>
              <a:t>etc</a:t>
            </a:r>
            <a:r>
              <a:rPr lang="es-PA" dirty="0"/>
              <a:t>)</a:t>
            </a:r>
            <a:endParaRPr lang="es-PA" sz="900" dirty="0"/>
          </a:p>
          <a:p>
            <a:r>
              <a:rPr lang="en-US" sz="975" dirty="0" err="1">
                <a:solidFill>
                  <a:srgbClr val="131413"/>
                </a:solidFill>
                <a:latin typeface="ClmfdbAdvTTe45e47d2"/>
              </a:rPr>
              <a:t>Fukami</a:t>
            </a:r>
            <a:r>
              <a:rPr lang="en-US" sz="975" dirty="0">
                <a:solidFill>
                  <a:srgbClr val="131413"/>
                </a:solidFill>
                <a:latin typeface="ClmfdbAdvTTe45e47d2"/>
              </a:rPr>
              <a:t> </a:t>
            </a:r>
            <a:r>
              <a:rPr lang="en-US" sz="975" dirty="0">
                <a:solidFill>
                  <a:srgbClr val="131413"/>
                </a:solidFill>
                <a:latin typeface="YypkrtAdvTT7329fd89.I"/>
              </a:rPr>
              <a:t>et al. Patient Safety in Surgery </a:t>
            </a:r>
            <a:r>
              <a:rPr lang="en-US" sz="975" dirty="0">
                <a:solidFill>
                  <a:srgbClr val="131413"/>
                </a:solidFill>
                <a:latin typeface="MyriadPro-Regular"/>
              </a:rPr>
              <a:t>(2020) 14:13</a:t>
            </a:r>
          </a:p>
          <a:p>
            <a:r>
              <a:rPr lang="es-ES" sz="975" dirty="0">
                <a:solidFill>
                  <a:srgbClr val="131413"/>
                </a:solidFill>
                <a:latin typeface="ClmfdbAdvTTe45e47d2"/>
              </a:rPr>
              <a:t>https://doi.org/10.1186/s13037-020-00240-y</a:t>
            </a:r>
            <a:endParaRPr lang="es-PA" sz="975" dirty="0"/>
          </a:p>
          <a:p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68267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72828" y="277416"/>
            <a:ext cx="7756922" cy="504602"/>
          </a:xfrm>
        </p:spPr>
        <p:txBody>
          <a:bodyPr>
            <a:normAutofit fontScale="90000"/>
          </a:bodyPr>
          <a:lstStyle/>
          <a:p>
            <a:r>
              <a:rPr lang="es-PA" b="1" dirty="0">
                <a:solidFill>
                  <a:schemeClr val="bg1"/>
                </a:solidFill>
              </a:rPr>
              <a:t>Reportes hechos por personal médico según departamentos</a:t>
            </a:r>
            <a:endParaRPr lang="es-ES" b="1" dirty="0">
              <a:solidFill>
                <a:schemeClr val="bg1"/>
              </a:solidFill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0" y="1847851"/>
            <a:ext cx="4589084" cy="2441846"/>
          </a:xfrm>
          <a:prstGeom prst="rect">
            <a:avLst/>
          </a:prstGeom>
        </p:spPr>
      </p:pic>
      <p:sp>
        <p:nvSpPr>
          <p:cNvPr id="7" name="Marcador de contenido 6"/>
          <p:cNvSpPr>
            <a:spLocks noGrp="1"/>
          </p:cNvSpPr>
          <p:nvPr>
            <p:ph sz="quarter" idx="4"/>
          </p:nvPr>
        </p:nvSpPr>
        <p:spPr>
          <a:xfrm>
            <a:off x="4629150" y="1271588"/>
            <a:ext cx="3887391" cy="3370659"/>
          </a:xfrm>
        </p:spPr>
        <p:txBody>
          <a:bodyPr>
            <a:normAutofit fontScale="92500" lnSpcReduction="10000"/>
          </a:bodyPr>
          <a:lstStyle/>
          <a:p>
            <a:r>
              <a:rPr lang="es-PA" sz="1800" dirty="0"/>
              <a:t>La participación del cuerpo médico es importante pues puede detectar y prevenir los eventos adversos y centinelas graves, previniendo daños al paciente.</a:t>
            </a:r>
          </a:p>
          <a:p>
            <a:r>
              <a:rPr lang="es-PA" sz="1800" dirty="0"/>
              <a:t>Se ha encontrado que las reclamaciones judiciales en casos de eventos centinelas disminuyen en hospitales que tengan implementados sistemas de reportes de incidentes y efectos adversos</a:t>
            </a:r>
            <a:endParaRPr lang="es-ES" sz="1800" dirty="0"/>
          </a:p>
          <a:p>
            <a:endParaRPr lang="es-ES" dirty="0"/>
          </a:p>
        </p:txBody>
      </p:sp>
      <p:sp>
        <p:nvSpPr>
          <p:cNvPr id="3" name="Rectángulo 2"/>
          <p:cNvSpPr/>
          <p:nvPr/>
        </p:nvSpPr>
        <p:spPr>
          <a:xfrm>
            <a:off x="3893344" y="853679"/>
            <a:ext cx="37647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buClrTx/>
              <a:defRPr/>
            </a:pPr>
            <a:r>
              <a:rPr lang="en-US" sz="900" kern="1200" dirty="0" err="1">
                <a:solidFill>
                  <a:srgbClr val="131413"/>
                </a:solidFill>
                <a:latin typeface="ClmfdbAdvTTe45e47d2"/>
                <a:ea typeface="+mn-ea"/>
                <a:cs typeface="+mn-cs"/>
              </a:rPr>
              <a:t>Fukami</a:t>
            </a:r>
            <a:r>
              <a:rPr lang="en-US" sz="900" kern="1200" dirty="0">
                <a:solidFill>
                  <a:srgbClr val="131413"/>
                </a:solidFill>
                <a:latin typeface="ClmfdbAdvTTe45e47d2"/>
                <a:ea typeface="+mn-ea"/>
                <a:cs typeface="+mn-cs"/>
              </a:rPr>
              <a:t> </a:t>
            </a:r>
            <a:r>
              <a:rPr lang="en-US" sz="900" kern="1200" dirty="0">
                <a:solidFill>
                  <a:srgbClr val="131413"/>
                </a:solidFill>
                <a:latin typeface="YypkrtAdvTT7329fd89.I"/>
                <a:ea typeface="+mn-ea"/>
                <a:cs typeface="+mn-cs"/>
              </a:rPr>
              <a:t>et al. Patient Safety in Surgery </a:t>
            </a:r>
            <a:r>
              <a:rPr lang="en-US" sz="900" kern="1200" dirty="0">
                <a:solidFill>
                  <a:srgbClr val="131413"/>
                </a:solidFill>
                <a:latin typeface="MyriadPro-Regular"/>
                <a:ea typeface="+mn-ea"/>
                <a:cs typeface="+mn-cs"/>
              </a:rPr>
              <a:t>(2020) 14:13</a:t>
            </a:r>
          </a:p>
          <a:p>
            <a:pPr defTabSz="685800">
              <a:buClrTx/>
              <a:defRPr/>
            </a:pPr>
            <a:r>
              <a:rPr lang="es-ES" sz="900" kern="1200" dirty="0">
                <a:solidFill>
                  <a:srgbClr val="131413"/>
                </a:solidFill>
                <a:latin typeface="ClmfdbAdvTTe45e47d2"/>
                <a:ea typeface="+mn-ea"/>
                <a:cs typeface="+mn-cs"/>
              </a:rPr>
              <a:t>https://doi.org/10.1186/s13037-020-00240-y</a:t>
            </a:r>
            <a:endParaRPr lang="es-PA" sz="900" kern="1200" dirty="0">
              <a:solidFill>
                <a:prstClr val="white"/>
              </a:solidFill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21040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6F9118DB-2591-E449-E4C9-568CCDBDB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36D00D22-CBA1-1D11-0A94-D26C75A9235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03003" y="4098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9AFD7B1B-169D-288F-2B2A-F77FE2CB396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           </a:t>
            </a:r>
            <a:endParaRPr sz="22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7C8E32E-42A2-4D4E-B48B-497131C4D2CF}"/>
              </a:ext>
            </a:extLst>
          </p:cNvPr>
          <p:cNvSpPr txBox="1"/>
          <p:nvPr/>
        </p:nvSpPr>
        <p:spPr>
          <a:xfrm>
            <a:off x="1689198" y="720730"/>
            <a:ext cx="5568416" cy="3702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“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 mayor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impedimento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la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prevención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del error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la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industria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médica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es que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castigamos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las personas por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cometer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errores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”</a:t>
            </a:r>
          </a:p>
          <a:p>
            <a:pPr marL="514350" marR="0" lvl="1" indent="-171450" algn="ctr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675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1" indent="-171450" algn="ctr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425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-- Lucian </a:t>
            </a:r>
            <a:r>
              <a:rPr kumimoji="0" lang="en-US" sz="1425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Leape</a:t>
            </a:r>
            <a:r>
              <a:rPr kumimoji="0" lang="en-US" sz="1425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MD, Professor, Harvard School of Public Health</a:t>
            </a:r>
          </a:p>
          <a:p>
            <a:pPr marL="514350" marR="0" lvl="1" indent="-171450" algn="ctr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425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Testimony to Congress</a:t>
            </a:r>
          </a:p>
          <a:p>
            <a:pPr marL="514350" marR="0" lvl="1" indent="-171450" algn="ctr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135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“La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falibilidad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es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parte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la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condición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humana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No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podemos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cambiar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la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condición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humana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Pero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podemos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cambiar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las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condiciones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las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cuales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las personas 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trabajan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.”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		</a:t>
            </a:r>
            <a:r>
              <a:rPr kumimoji="0" lang="en-US" sz="1425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--James Reason, PhD, Professor, The University of Manchester</a:t>
            </a:r>
          </a:p>
        </p:txBody>
      </p:sp>
    </p:spTree>
    <p:extLst>
      <p:ext uri="{BB962C8B-B14F-4D97-AF65-F5344CB8AC3E}">
        <p14:creationId xmlns:p14="http://schemas.microsoft.com/office/powerpoint/2010/main" val="12909741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6F9118DB-2591-E449-E4C9-568CCDBDB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36D00D22-CBA1-1D11-0A94-D26C75A9235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03059" y="-11684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9AFD7B1B-169D-288F-2B2A-F77FE2CB396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           Organizaciones de Aprendizaje</a:t>
            </a:r>
            <a:endParaRPr sz="2200" dirty="0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F29FF6CD-C76F-F8BC-58C3-91B9EDAA31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A37BAE3-BB23-A063-3E5E-079C357632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285" y="969310"/>
            <a:ext cx="6676720" cy="348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007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D4134A-5EDD-4E30-A6FE-E2F485351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840" y="645022"/>
            <a:ext cx="4152219" cy="993680"/>
          </a:xfrm>
        </p:spPr>
        <p:txBody>
          <a:bodyPr spcFirstLastPara="1" vert="horz" wrap="square" lIns="68580" tIns="34290" rIns="68580" bIns="34290" rtlCol="0" anchor="ctr" anchorCtr="0">
            <a:normAutofit/>
          </a:bodyPr>
          <a:lstStyle/>
          <a:p>
            <a:r>
              <a:rPr lang="en-US" dirty="0">
                <a:solidFill>
                  <a:srgbClr val="425567"/>
                </a:solidFill>
              </a:rPr>
              <a:t>Sistema de </a:t>
            </a:r>
            <a:r>
              <a:rPr lang="en-US" dirty="0" err="1">
                <a:solidFill>
                  <a:srgbClr val="425567"/>
                </a:solidFill>
              </a:rPr>
              <a:t>Aprendizaje</a:t>
            </a:r>
            <a:r>
              <a:rPr lang="en-US" dirty="0">
                <a:solidFill>
                  <a:srgbClr val="425567"/>
                </a:solidFill>
              </a:rPr>
              <a:t> </a:t>
            </a:r>
            <a:r>
              <a:rPr lang="en-US" dirty="0" err="1">
                <a:solidFill>
                  <a:srgbClr val="425567"/>
                </a:solidFill>
              </a:rPr>
              <a:t>Organizacional</a:t>
            </a:r>
            <a:endParaRPr lang="en-US" dirty="0">
              <a:solidFill>
                <a:srgbClr val="425567"/>
              </a:solidFill>
            </a:endParaRP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BD7D0876-5A16-41F8-A55E-C57A3CEAF0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3415" y="1686618"/>
            <a:ext cx="4504644" cy="2946104"/>
          </a:xfrm>
        </p:spPr>
        <p:txBody>
          <a:bodyPr spcFirstLastPara="1" vert="horz" wrap="square" lIns="68580" tIns="34290" rIns="68580" bIns="34290" rtlCol="0" anchor="t" anchorCtr="0">
            <a:normAutofit fontScale="92500" lnSpcReduction="20000"/>
          </a:bodyPr>
          <a:lstStyle/>
          <a:p>
            <a:r>
              <a:rPr lang="en-US" dirty="0" err="1">
                <a:solidFill>
                  <a:srgbClr val="425567"/>
                </a:solidFill>
              </a:rPr>
              <a:t>Procesos</a:t>
            </a:r>
            <a:r>
              <a:rPr lang="en-US" dirty="0">
                <a:solidFill>
                  <a:srgbClr val="425567"/>
                </a:solidFill>
              </a:rPr>
              <a:t> </a:t>
            </a:r>
            <a:r>
              <a:rPr lang="en-US" dirty="0" err="1">
                <a:solidFill>
                  <a:srgbClr val="425567"/>
                </a:solidFill>
              </a:rPr>
              <a:t>organizacionales</a:t>
            </a:r>
            <a:r>
              <a:rPr lang="en-US" dirty="0">
                <a:solidFill>
                  <a:srgbClr val="425567"/>
                </a:solidFill>
              </a:rPr>
              <a:t> </a:t>
            </a:r>
            <a:r>
              <a:rPr lang="en-US" dirty="0" err="1">
                <a:solidFill>
                  <a:srgbClr val="425567"/>
                </a:solidFill>
              </a:rPr>
              <a:t>establecidos</a:t>
            </a:r>
            <a:r>
              <a:rPr lang="en-US" dirty="0">
                <a:solidFill>
                  <a:srgbClr val="425567"/>
                </a:solidFill>
              </a:rPr>
              <a:t> que </a:t>
            </a:r>
            <a:r>
              <a:rPr lang="en-US" dirty="0" err="1">
                <a:solidFill>
                  <a:srgbClr val="425567"/>
                </a:solidFill>
              </a:rPr>
              <a:t>integran</a:t>
            </a:r>
            <a:r>
              <a:rPr lang="en-US" dirty="0">
                <a:solidFill>
                  <a:srgbClr val="425567"/>
                </a:solidFill>
              </a:rPr>
              <a:t> </a:t>
            </a:r>
            <a:r>
              <a:rPr lang="en-US" dirty="0" err="1">
                <a:solidFill>
                  <a:srgbClr val="425567"/>
                </a:solidFill>
              </a:rPr>
              <a:t>información</a:t>
            </a:r>
            <a:r>
              <a:rPr lang="en-US" dirty="0">
                <a:solidFill>
                  <a:srgbClr val="425567"/>
                </a:solidFill>
              </a:rPr>
              <a:t> interna y externa, </a:t>
            </a:r>
            <a:r>
              <a:rPr lang="en-US" dirty="0" err="1">
                <a:solidFill>
                  <a:srgbClr val="425567"/>
                </a:solidFill>
              </a:rPr>
              <a:t>incluyendo</a:t>
            </a:r>
            <a:r>
              <a:rPr lang="en-US" dirty="0">
                <a:solidFill>
                  <a:srgbClr val="425567"/>
                </a:solidFill>
              </a:rPr>
              <a:t> </a:t>
            </a:r>
            <a:r>
              <a:rPr lang="en-US" dirty="0" err="1">
                <a:solidFill>
                  <a:srgbClr val="425567"/>
                </a:solidFill>
              </a:rPr>
              <a:t>comentarios</a:t>
            </a:r>
            <a:r>
              <a:rPr lang="en-US" dirty="0">
                <a:solidFill>
                  <a:srgbClr val="425567"/>
                </a:solidFill>
              </a:rPr>
              <a:t> de los </a:t>
            </a:r>
            <a:r>
              <a:rPr lang="en-US" dirty="0" err="1">
                <a:solidFill>
                  <a:srgbClr val="425567"/>
                </a:solidFill>
              </a:rPr>
              <a:t>pacientes</a:t>
            </a:r>
            <a:r>
              <a:rPr lang="en-US" dirty="0">
                <a:solidFill>
                  <a:srgbClr val="425567"/>
                </a:solidFill>
              </a:rPr>
              <a:t> y </a:t>
            </a:r>
            <a:r>
              <a:rPr lang="en-US" dirty="0" err="1">
                <a:solidFill>
                  <a:srgbClr val="425567"/>
                </a:solidFill>
              </a:rPr>
              <a:t>trabajadores</a:t>
            </a:r>
            <a:r>
              <a:rPr lang="en-US" dirty="0">
                <a:solidFill>
                  <a:srgbClr val="425567"/>
                </a:solidFill>
              </a:rPr>
              <a:t> de la </a:t>
            </a:r>
            <a:r>
              <a:rPr lang="en-US" dirty="0" err="1">
                <a:solidFill>
                  <a:srgbClr val="425567"/>
                </a:solidFill>
              </a:rPr>
              <a:t>salud</a:t>
            </a:r>
            <a:r>
              <a:rPr lang="en-US" dirty="0">
                <a:solidFill>
                  <a:srgbClr val="425567"/>
                </a:solidFill>
              </a:rPr>
              <a:t> junto a las </a:t>
            </a:r>
            <a:r>
              <a:rPr lang="en-US" dirty="0" err="1">
                <a:solidFill>
                  <a:srgbClr val="425567"/>
                </a:solidFill>
              </a:rPr>
              <a:t>mejores</a:t>
            </a:r>
            <a:r>
              <a:rPr lang="en-US" dirty="0">
                <a:solidFill>
                  <a:srgbClr val="425567"/>
                </a:solidFill>
              </a:rPr>
              <a:t> </a:t>
            </a:r>
            <a:r>
              <a:rPr lang="en-US" dirty="0" err="1">
                <a:solidFill>
                  <a:srgbClr val="425567"/>
                </a:solidFill>
              </a:rPr>
              <a:t>prácticas</a:t>
            </a:r>
            <a:r>
              <a:rPr lang="en-US" dirty="0">
                <a:solidFill>
                  <a:srgbClr val="425567"/>
                </a:solidFill>
              </a:rPr>
              <a:t>, al </a:t>
            </a:r>
            <a:r>
              <a:rPr lang="en-US" dirty="0" err="1">
                <a:solidFill>
                  <a:srgbClr val="425567"/>
                </a:solidFill>
              </a:rPr>
              <a:t>mismo</a:t>
            </a:r>
            <a:r>
              <a:rPr lang="en-US" dirty="0">
                <a:solidFill>
                  <a:srgbClr val="425567"/>
                </a:solidFill>
              </a:rPr>
              <a:t> </a:t>
            </a:r>
            <a:r>
              <a:rPr lang="en-US" dirty="0" err="1">
                <a:solidFill>
                  <a:srgbClr val="425567"/>
                </a:solidFill>
              </a:rPr>
              <a:t>tiempo</a:t>
            </a:r>
            <a:r>
              <a:rPr lang="en-US" dirty="0">
                <a:solidFill>
                  <a:srgbClr val="425567"/>
                </a:solidFill>
              </a:rPr>
              <a:t> que </a:t>
            </a:r>
            <a:r>
              <a:rPr lang="en-US" dirty="0" err="1">
                <a:solidFill>
                  <a:srgbClr val="425567"/>
                </a:solidFill>
              </a:rPr>
              <a:t>aprovechan</a:t>
            </a:r>
            <a:r>
              <a:rPr lang="en-US" dirty="0">
                <a:solidFill>
                  <a:srgbClr val="425567"/>
                </a:solidFill>
              </a:rPr>
              <a:t> la </a:t>
            </a:r>
            <a:r>
              <a:rPr lang="en-US" dirty="0" err="1">
                <a:solidFill>
                  <a:srgbClr val="425567"/>
                </a:solidFill>
              </a:rPr>
              <a:t>tecnología</a:t>
            </a:r>
            <a:r>
              <a:rPr lang="en-US" dirty="0">
                <a:solidFill>
                  <a:srgbClr val="425567"/>
                </a:solidFill>
              </a:rPr>
              <a:t> para </a:t>
            </a:r>
            <a:r>
              <a:rPr lang="en-US" dirty="0" err="1">
                <a:solidFill>
                  <a:srgbClr val="425567"/>
                </a:solidFill>
              </a:rPr>
              <a:t>permitir</a:t>
            </a:r>
            <a:r>
              <a:rPr lang="en-US" dirty="0">
                <a:solidFill>
                  <a:srgbClr val="425567"/>
                </a:solidFill>
              </a:rPr>
              <a:t> un </a:t>
            </a:r>
            <a:r>
              <a:rPr lang="en-US" dirty="0" err="1">
                <a:solidFill>
                  <a:srgbClr val="425567"/>
                </a:solidFill>
              </a:rPr>
              <a:t>aprendizaje</a:t>
            </a:r>
            <a:r>
              <a:rPr lang="en-US" dirty="0">
                <a:solidFill>
                  <a:srgbClr val="425567"/>
                </a:solidFill>
              </a:rPr>
              <a:t> </a:t>
            </a:r>
            <a:r>
              <a:rPr lang="en-US" dirty="0" err="1">
                <a:solidFill>
                  <a:srgbClr val="425567"/>
                </a:solidFill>
              </a:rPr>
              <a:t>amplio</a:t>
            </a:r>
            <a:r>
              <a:rPr lang="en-US" dirty="0">
                <a:solidFill>
                  <a:srgbClr val="425567"/>
                </a:solidFill>
              </a:rPr>
              <a:t> e </a:t>
            </a:r>
            <a:r>
              <a:rPr lang="en-US" dirty="0" err="1">
                <a:solidFill>
                  <a:srgbClr val="425567"/>
                </a:solidFill>
              </a:rPr>
              <a:t>implementación</a:t>
            </a:r>
            <a:r>
              <a:rPr lang="en-US" dirty="0">
                <a:solidFill>
                  <a:srgbClr val="425567"/>
                </a:solidFill>
              </a:rPr>
              <a:t> de </a:t>
            </a:r>
            <a:r>
              <a:rPr lang="en-US" dirty="0" err="1">
                <a:solidFill>
                  <a:srgbClr val="425567"/>
                </a:solidFill>
              </a:rPr>
              <a:t>cambios</a:t>
            </a:r>
            <a:r>
              <a:rPr lang="en-US" dirty="0">
                <a:solidFill>
                  <a:srgbClr val="425567"/>
                </a:solidFill>
              </a:rPr>
              <a:t> para </a:t>
            </a:r>
            <a:r>
              <a:rPr lang="en-US" dirty="0" err="1">
                <a:solidFill>
                  <a:srgbClr val="425567"/>
                </a:solidFill>
              </a:rPr>
              <a:t>mejorar</a:t>
            </a:r>
            <a:r>
              <a:rPr lang="en-US" dirty="0">
                <a:solidFill>
                  <a:srgbClr val="425567"/>
                </a:solidFill>
              </a:rPr>
              <a:t> los </a:t>
            </a:r>
            <a:r>
              <a:rPr lang="en-US" dirty="0" err="1">
                <a:solidFill>
                  <a:srgbClr val="425567"/>
                </a:solidFill>
              </a:rPr>
              <a:t>procesos</a:t>
            </a:r>
            <a:r>
              <a:rPr lang="en-US" dirty="0">
                <a:solidFill>
                  <a:srgbClr val="425567"/>
                </a:solidFill>
              </a:rPr>
              <a:t> y </a:t>
            </a:r>
            <a:r>
              <a:rPr lang="en-US" dirty="0" err="1">
                <a:solidFill>
                  <a:srgbClr val="425567"/>
                </a:solidFill>
              </a:rPr>
              <a:t>promover</a:t>
            </a:r>
            <a:r>
              <a:rPr lang="en-US" dirty="0">
                <a:solidFill>
                  <a:srgbClr val="425567"/>
                </a:solidFill>
              </a:rPr>
              <a:t> mayor Seguridad, </a:t>
            </a:r>
            <a:r>
              <a:rPr lang="en-US" dirty="0" err="1">
                <a:solidFill>
                  <a:srgbClr val="425567"/>
                </a:solidFill>
              </a:rPr>
              <a:t>previniendo</a:t>
            </a:r>
            <a:r>
              <a:rPr lang="en-US" dirty="0">
                <a:solidFill>
                  <a:srgbClr val="425567"/>
                </a:solidFill>
              </a:rPr>
              <a:t> que se </a:t>
            </a:r>
            <a:r>
              <a:rPr lang="en-US" dirty="0" err="1">
                <a:solidFill>
                  <a:srgbClr val="425567"/>
                </a:solidFill>
              </a:rPr>
              <a:t>repitan</a:t>
            </a:r>
            <a:r>
              <a:rPr lang="en-US" dirty="0">
                <a:solidFill>
                  <a:srgbClr val="425567"/>
                </a:solidFill>
              </a:rPr>
              <a:t> las </a:t>
            </a:r>
            <a:r>
              <a:rPr lang="en-US" dirty="0" err="1">
                <a:solidFill>
                  <a:srgbClr val="425567"/>
                </a:solidFill>
              </a:rPr>
              <a:t>fallas</a:t>
            </a:r>
            <a:endParaRPr lang="en-US" dirty="0">
              <a:solidFill>
                <a:srgbClr val="425567"/>
              </a:solidFill>
            </a:endParaRP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D0B13EEB-C455-4D7C-AD79-5CA9D446D72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3595" r="2361" b="-4"/>
          <a:stretch/>
        </p:blipFill>
        <p:spPr>
          <a:xfrm>
            <a:off x="5642870" y="647072"/>
            <a:ext cx="2841061" cy="3863357"/>
          </a:xfrm>
          <a:prstGeom prst="rect">
            <a:avLst/>
          </a:prstGeom>
        </p:spPr>
      </p:pic>
      <p:pic>
        <p:nvPicPr>
          <p:cNvPr id="3" name="Imagen 2" descr="Imagen que contiene tabla&#10;&#10;Descripción generada automáticamente">
            <a:extLst>
              <a:ext uri="{FF2B5EF4-FFF2-40B4-BE49-F238E27FC236}">
                <a16:creationId xmlns:a16="http://schemas.microsoft.com/office/drawing/2014/main" id="{33812984-2373-41EC-8417-7DA9323AC7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514" y="0"/>
            <a:ext cx="1500000" cy="11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4943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9056" y="273844"/>
            <a:ext cx="7076294" cy="994172"/>
          </a:xfrm>
        </p:spPr>
        <p:txBody>
          <a:bodyPr>
            <a:normAutofit fontScale="90000"/>
          </a:bodyPr>
          <a:lstStyle/>
          <a:p>
            <a:r>
              <a:rPr lang="es-PA"/>
              <a:t>Procesos de Garantía y Mejora de la Calidad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PA"/>
              <a:t>Auditoría de la calidad de la atención</a:t>
            </a:r>
          </a:p>
          <a:p>
            <a:r>
              <a:rPr lang="es-PA"/>
              <a:t>Acreditación de establecimientos</a:t>
            </a:r>
          </a:p>
          <a:p>
            <a:r>
              <a:rPr lang="es-PA"/>
              <a:t>Acreditación del recurso humano</a:t>
            </a:r>
          </a:p>
          <a:p>
            <a:r>
              <a:rPr lang="es-PA"/>
              <a:t>Seguridad del paciente</a:t>
            </a:r>
          </a:p>
          <a:p>
            <a:r>
              <a:rPr lang="es-PA"/>
              <a:t>Procesos de mejora continua</a:t>
            </a:r>
          </a:p>
          <a:p>
            <a:r>
              <a:rPr lang="es-PA"/>
              <a:t>Evaluación de tecnología sanitaria</a:t>
            </a:r>
            <a:endParaRPr lang="es-ES" dirty="0"/>
          </a:p>
        </p:txBody>
      </p:sp>
      <p:pic>
        <p:nvPicPr>
          <p:cNvPr id="6" name="Imagen 5" descr="Imagen que contiene tabla&#10;&#10;Descripción generada automáticamente">
            <a:extLst>
              <a:ext uri="{FF2B5EF4-FFF2-40B4-BE49-F238E27FC236}">
                <a16:creationId xmlns:a16="http://schemas.microsoft.com/office/drawing/2014/main" id="{34E2888E-D8C4-4E80-909F-3A5AB72C8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514" y="-106528"/>
            <a:ext cx="1500000" cy="115714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492094C9-17F0-9A52-6AD4-E7A7C008D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FD3F6F01-B171-D5AA-D27A-27614FDE867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03059" y="-11684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FAD8A81C-573A-3249-1F3D-5D4A32A1AB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Sistema de información para seguridad de los pacientes</a:t>
            </a:r>
            <a:endParaRPr sz="2200" dirty="0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2A776EAD-8B88-BA32-72D3-B0B02F85F8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2668836-646F-D764-A762-713AEBDC89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49111"/>
            <a:ext cx="8725546" cy="3408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6296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F00C47EF-F751-8AB8-DD46-BA4148B5B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9380F9EE-1445-8EFE-AC0F-D095C565A46E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BA06FFEA-86FA-634D-8585-13987C92E1C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</a:t>
            </a:r>
            <a:endParaRPr sz="2200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DF1CA84-3B1C-0D91-C096-830DC84ED3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PA" dirty="0">
                <a:latin typeface="Calibri" panose="020F0502020204030204" pitchFamily="34" charset="0"/>
                <a:cs typeface="Calibri" panose="020F0502020204030204" pitchFamily="34" charset="0"/>
              </a:rPr>
              <a:t>El profesionalismo implica pertenecer a una comunidad de autocorrección</a:t>
            </a:r>
          </a:p>
          <a:p>
            <a:r>
              <a:rPr lang="es-PA" dirty="0">
                <a:latin typeface="Calibri" panose="020F0502020204030204" pitchFamily="34" charset="0"/>
                <a:cs typeface="Calibri" panose="020F0502020204030204" pitchFamily="34" charset="0"/>
              </a:rPr>
              <a:t>La evaluación por pares es crítica para asegurar una evaluación justa del desempeño médico para beneficio de los pacientes</a:t>
            </a:r>
          </a:p>
          <a:p>
            <a:r>
              <a:rPr lang="es-PA" dirty="0">
                <a:latin typeface="Calibri" panose="020F0502020204030204" pitchFamily="34" charset="0"/>
                <a:cs typeface="Calibri" panose="020F0502020204030204" pitchFamily="34" charset="0"/>
              </a:rPr>
              <a:t>Esto es muy importante en áreas como Servicios de Urgencias, Cuidados Críticos y otras áreas en especial</a:t>
            </a:r>
          </a:p>
          <a:p>
            <a:r>
              <a:rPr lang="es-PA" dirty="0">
                <a:latin typeface="Calibri" panose="020F0502020204030204" pitchFamily="34" charset="0"/>
                <a:cs typeface="Calibri" panose="020F0502020204030204" pitchFamily="34" charset="0"/>
              </a:rPr>
              <a:t>Nos ayuda a prevenir fallas en el sistema, y prevenir daños a los pacientes y reclamaciones judiciales</a:t>
            </a:r>
          </a:p>
          <a:p>
            <a:r>
              <a:rPr lang="es-PA" dirty="0">
                <a:latin typeface="Calibri" panose="020F0502020204030204" pitchFamily="34" charset="0"/>
                <a:cs typeface="Calibri" panose="020F0502020204030204" pitchFamily="34" charset="0"/>
              </a:rPr>
              <a:t>La sociedad espera que todos los médicos pongamos en práctica los estándares del ejercicio profesional y esto sólo se puede cumplir cuando la mayoría de los médicos participamos en el proceso</a:t>
            </a:r>
          </a:p>
          <a:p>
            <a:r>
              <a:rPr lang="es-PA" sz="1050" dirty="0">
                <a:latin typeface="Calibri" panose="020F0502020204030204" pitchFamily="34" charset="0"/>
                <a:cs typeface="Calibri" panose="020F0502020204030204" pitchFamily="34" charset="0"/>
              </a:rPr>
              <a:t>“Manual de </a:t>
            </a:r>
            <a:r>
              <a:rPr lang="es-PA" sz="1050" dirty="0" err="1">
                <a:latin typeface="Calibri" panose="020F0502020204030204" pitchFamily="34" charset="0"/>
                <a:cs typeface="Calibri" panose="020F0502020204030204" pitchFamily="34" charset="0"/>
              </a:rPr>
              <a:t>Etica</a:t>
            </a:r>
            <a:r>
              <a:rPr lang="es-PA" sz="1050" dirty="0">
                <a:latin typeface="Calibri" panose="020F0502020204030204" pitchFamily="34" charset="0"/>
                <a:cs typeface="Calibri" panose="020F0502020204030204" pitchFamily="34" charset="0"/>
              </a:rPr>
              <a:t> del American </a:t>
            </a:r>
            <a:r>
              <a:rPr lang="es-PA" sz="1050" dirty="0" err="1">
                <a:latin typeface="Calibri" panose="020F0502020204030204" pitchFamily="34" charset="0"/>
                <a:cs typeface="Calibri" panose="020F0502020204030204" pitchFamily="34" charset="0"/>
              </a:rPr>
              <a:t>College</a:t>
            </a:r>
            <a:r>
              <a:rPr lang="es-PA" sz="10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PA" sz="1050" dirty="0" err="1"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PA" sz="10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PA" sz="1050" dirty="0" err="1">
                <a:latin typeface="Calibri" panose="020F0502020204030204" pitchFamily="34" charset="0"/>
                <a:cs typeface="Calibri" panose="020F0502020204030204" pitchFamily="34" charset="0"/>
              </a:rPr>
              <a:t>Physicians</a:t>
            </a:r>
            <a:r>
              <a:rPr lang="es-PA" sz="1050" dirty="0">
                <a:latin typeface="Calibri" panose="020F0502020204030204" pitchFamily="34" charset="0"/>
                <a:cs typeface="Calibri" panose="020F0502020204030204" pitchFamily="34" charset="0"/>
              </a:rPr>
              <a:t>,  Ann </a:t>
            </a:r>
            <a:r>
              <a:rPr lang="es-PA" sz="1050" dirty="0" err="1">
                <a:latin typeface="Calibri" panose="020F0502020204030204" pitchFamily="34" charset="0"/>
                <a:cs typeface="Calibri" panose="020F0502020204030204" pitchFamily="34" charset="0"/>
              </a:rPr>
              <a:t>Intern</a:t>
            </a:r>
            <a:r>
              <a:rPr lang="es-PA" sz="10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PA" sz="1050" dirty="0" err="1">
                <a:latin typeface="Calibri" panose="020F0502020204030204" pitchFamily="34" charset="0"/>
                <a:cs typeface="Calibri" panose="020F0502020204030204" pitchFamily="34" charset="0"/>
              </a:rPr>
              <a:t>Med</a:t>
            </a:r>
            <a:r>
              <a:rPr lang="es-PA" sz="1050" dirty="0">
                <a:latin typeface="Calibri" panose="020F0502020204030204" pitchFamily="34" charset="0"/>
                <a:cs typeface="Calibri" panose="020F0502020204030204" pitchFamily="34" charset="0"/>
              </a:rPr>
              <a:t>. 2019; 170:S1-S32. doi:10.7326/M18-2160</a:t>
            </a:r>
            <a:endParaRPr lang="es-ES" sz="10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s-PA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A74ECAA-A298-3379-5A7A-65AF9A73781D}"/>
              </a:ext>
            </a:extLst>
          </p:cNvPr>
          <p:cNvSpPr txBox="1"/>
          <p:nvPr/>
        </p:nvSpPr>
        <p:spPr>
          <a:xfrm>
            <a:off x="4572000" y="382858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A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06B08F4-9093-D555-DCE4-E284C5D2A1F3}"/>
              </a:ext>
            </a:extLst>
          </p:cNvPr>
          <p:cNvSpPr txBox="1"/>
          <p:nvPr/>
        </p:nvSpPr>
        <p:spPr>
          <a:xfrm>
            <a:off x="1919111" y="291136"/>
            <a:ext cx="46510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A" sz="3200" dirty="0"/>
              <a:t>Profesionalismo</a:t>
            </a:r>
          </a:p>
        </p:txBody>
      </p:sp>
    </p:spTree>
    <p:extLst>
      <p:ext uri="{BB962C8B-B14F-4D97-AF65-F5344CB8AC3E}">
        <p14:creationId xmlns:p14="http://schemas.microsoft.com/office/powerpoint/2010/main" val="3364801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7339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/>
          <p:cNvSpPr txBox="1">
            <a:spLocks noGrp="1"/>
          </p:cNvSpPr>
          <p:nvPr>
            <p:ph type="title"/>
          </p:nvPr>
        </p:nvSpPr>
        <p:spPr>
          <a:xfrm>
            <a:off x="1151758" y="288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dirty="0"/>
              <a:t>Calidad de los Servicios de Salud</a:t>
            </a:r>
            <a:endParaRPr dirty="0"/>
          </a:p>
        </p:txBody>
      </p:sp>
      <p:sp>
        <p:nvSpPr>
          <p:cNvPr id="64" name="Google Shape;64;p14"/>
          <p:cNvSpPr txBox="1">
            <a:spLocks noGrp="1"/>
          </p:cNvSpPr>
          <p:nvPr>
            <p:ph type="body" idx="1"/>
          </p:nvPr>
        </p:nvSpPr>
        <p:spPr>
          <a:xfrm>
            <a:off x="311700" y="1063084"/>
            <a:ext cx="8520600" cy="35058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0F6FC6"/>
              </a:buClr>
              <a:buSzPct val="80000"/>
              <a:buFont typeface="Corbel" pitchFamily="34" charset="0"/>
              <a:buChar char="•"/>
              <a:tabLst/>
              <a:defRPr/>
            </a:pPr>
            <a:r>
              <a:rPr kumimoji="0" lang="es-PA" sz="16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La calidad en los servicios de salud,</a:t>
            </a:r>
            <a:r>
              <a:rPr lang="es-PA" sz="1600" b="1" kern="1200" dirty="0">
                <a:solidFill>
                  <a:srgbClr val="0F6FC6"/>
                </a:solidFill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s-PA" sz="16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se define como una atención, que al tener características deseables, resuelven las necesidades y supera las expectativas de las personas que solicitan los servicios de salud</a:t>
            </a:r>
          </a:p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0F6FC6"/>
              </a:buClr>
              <a:buSzPct val="80000"/>
              <a:buFont typeface="Corbel" pitchFamily="34" charset="0"/>
              <a:buChar char="•"/>
              <a:tabLst/>
              <a:defRPr/>
            </a:pPr>
            <a:r>
              <a:rPr kumimoji="0" lang="es-PA" sz="16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Para los profesionales de salud la calidad se puede medir con los resultados deseables en la mejora de los índices de salud de una persona o una comunidad (PA, hemoglobina glicosilada)</a:t>
            </a:r>
          </a:p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0F6FC6"/>
              </a:buClr>
              <a:buSzPct val="80000"/>
              <a:buFont typeface="Corbel" pitchFamily="34" charset="0"/>
              <a:buChar char="•"/>
              <a:tabLst/>
              <a:defRPr/>
            </a:pPr>
            <a:r>
              <a:rPr kumimoji="0" lang="es-PA" sz="16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Para los pacientes, lo miden con la consecución de sus citas y la obtención de sus medicamentos en forma oportuna, realización de sus cirugías necesarias a tiempo, entre otras</a:t>
            </a:r>
          </a:p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0F6FC6"/>
              </a:buClr>
              <a:buSzPct val="80000"/>
              <a:buFont typeface="Corbel" pitchFamily="34" charset="0"/>
              <a:buChar char="•"/>
              <a:tabLst/>
              <a:defRPr/>
            </a:pPr>
            <a:r>
              <a:rPr kumimoji="0" lang="es-PA" sz="16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La cortesía y el trato humanitario son elementos importantes en esta relación</a:t>
            </a:r>
          </a:p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0F6FC6"/>
              </a:buClr>
              <a:buSzPct val="80000"/>
              <a:buFont typeface="Corbel" pitchFamily="34" charset="0"/>
              <a:buChar char="•"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La calidad y los servicios de salud deben responder a las necesidades de muchos usuarios, pero no debe dejar de ser personalizada.</a:t>
            </a:r>
          </a:p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0F6FC6"/>
              </a:buClr>
              <a:buSzPct val="80000"/>
              <a:buFont typeface="Corbel" pitchFamily="34" charset="0"/>
              <a:buChar char="•"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El servicio debe ser provisto de tal manera que el usuario sienta que se le atiende de manera especial e individualizada.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0D88C937-2F5B-DDFD-4E43-E5B53426B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A31C6C02-EE16-704E-F276-E36091498967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61C44DC6-5A39-DC3C-F6BB-EED204302F0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</a:t>
            </a:r>
            <a:endParaRPr sz="2200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63B4CAA-04D1-E81E-8FFC-5BF138D9F7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5DE0869-E074-C08B-4064-27C736C24B87}"/>
              </a:ext>
            </a:extLst>
          </p:cNvPr>
          <p:cNvSpPr txBox="1"/>
          <p:nvPr/>
        </p:nvSpPr>
        <p:spPr>
          <a:xfrm>
            <a:off x="4572000" y="382858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A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EBD6A6F-B381-D344-6DC8-1BBA8BE5D398}"/>
              </a:ext>
            </a:extLst>
          </p:cNvPr>
          <p:cNvSpPr txBox="1"/>
          <p:nvPr/>
        </p:nvSpPr>
        <p:spPr>
          <a:xfrm>
            <a:off x="1784195" y="310275"/>
            <a:ext cx="5107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A" sz="2400" dirty="0"/>
              <a:t>Trabajo en equipo multidisciplinario</a:t>
            </a:r>
            <a:endParaRPr lang="es-PA" sz="1800" dirty="0"/>
          </a:p>
        </p:txBody>
      </p:sp>
      <p:pic>
        <p:nvPicPr>
          <p:cNvPr id="2" name="Marcador de contenido 3">
            <a:extLst>
              <a:ext uri="{FF2B5EF4-FFF2-40B4-BE49-F238E27FC236}">
                <a16:creationId xmlns:a16="http://schemas.microsoft.com/office/drawing/2014/main" id="{1501E1EE-82B2-51E8-F1CB-D1A2F222F2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280" y="1152475"/>
            <a:ext cx="3964559" cy="324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7691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1E89D655-D4AE-0BBC-A888-D21DD9222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2B8F90FF-1F8E-0B0E-D6E6-D5480E513BA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99281C6A-D891-631C-541F-9591DFDDDBE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</a:t>
            </a:r>
            <a:endParaRPr sz="2200" dirty="0"/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C72BD2CF-D88A-1F75-2A20-82BC4865A1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dirty="0" err="1"/>
              <a:t>Desarrollar</a:t>
            </a:r>
            <a:r>
              <a:rPr lang="en-US" sz="1400" dirty="0"/>
              <a:t> </a:t>
            </a:r>
            <a:r>
              <a:rPr lang="en-US" sz="1400" dirty="0" err="1"/>
              <a:t>competencias</a:t>
            </a:r>
            <a:r>
              <a:rPr lang="en-US" sz="1400" dirty="0"/>
              <a:t> </a:t>
            </a:r>
            <a:r>
              <a:rPr lang="en-US" sz="1400" dirty="0" err="1"/>
              <a:t>en</a:t>
            </a:r>
            <a:r>
              <a:rPr lang="en-US" sz="1400" dirty="0"/>
              <a:t> </a:t>
            </a:r>
            <a:r>
              <a:rPr lang="en-US" sz="1400" dirty="0" err="1"/>
              <a:t>los</a:t>
            </a:r>
            <a:r>
              <a:rPr lang="en-US" sz="1400" dirty="0"/>
              <a:t> </a:t>
            </a:r>
            <a:r>
              <a:rPr lang="en-US" sz="1400" dirty="0" err="1"/>
              <a:t>trabajadores</a:t>
            </a:r>
            <a:r>
              <a:rPr lang="en-US" sz="1400" dirty="0"/>
              <a:t> de la </a:t>
            </a:r>
            <a:r>
              <a:rPr lang="en-US" sz="1400" dirty="0" err="1"/>
              <a:t>salud</a:t>
            </a:r>
            <a:r>
              <a:rPr lang="en-US" sz="1400" dirty="0"/>
              <a:t> para </a:t>
            </a:r>
            <a:r>
              <a:rPr lang="en-US" sz="1400" dirty="0" err="1"/>
              <a:t>el</a:t>
            </a:r>
            <a:r>
              <a:rPr lang="en-US" sz="1400" dirty="0"/>
              <a:t> </a:t>
            </a:r>
            <a:r>
              <a:rPr lang="en-US" sz="1400" dirty="0" err="1"/>
              <a:t>compromiso</a:t>
            </a:r>
            <a:r>
              <a:rPr lang="en-US" sz="1400" dirty="0"/>
              <a:t> con </a:t>
            </a:r>
            <a:r>
              <a:rPr lang="en-US" sz="1400" dirty="0" err="1"/>
              <a:t>los</a:t>
            </a:r>
            <a:r>
              <a:rPr lang="en-US" sz="1400" dirty="0"/>
              <a:t> </a:t>
            </a:r>
            <a:r>
              <a:rPr lang="en-US" sz="1400" dirty="0" err="1"/>
              <a:t>pacientes</a:t>
            </a:r>
            <a:r>
              <a:rPr lang="en-US" sz="1400" dirty="0"/>
              <a:t> y sus </a:t>
            </a:r>
            <a:r>
              <a:rPr lang="en-US" sz="1400" dirty="0" err="1"/>
              <a:t>familiares</a:t>
            </a:r>
            <a:endParaRPr lang="en-US" sz="1400" dirty="0"/>
          </a:p>
          <a:p>
            <a:r>
              <a:rPr lang="en-US" sz="1400" dirty="0" err="1"/>
              <a:t>Comprometa</a:t>
            </a:r>
            <a:r>
              <a:rPr lang="en-US" sz="1400" dirty="0"/>
              <a:t> al </a:t>
            </a:r>
            <a:r>
              <a:rPr lang="en-US" sz="1400" dirty="0" err="1"/>
              <a:t>paciente</a:t>
            </a:r>
            <a:r>
              <a:rPr lang="en-US" sz="1400" dirty="0"/>
              <a:t>, </a:t>
            </a:r>
            <a:r>
              <a:rPr lang="en-US" sz="1400" dirty="0" err="1"/>
              <a:t>familiares</a:t>
            </a:r>
            <a:r>
              <a:rPr lang="en-US" sz="1400" dirty="0"/>
              <a:t> y </a:t>
            </a:r>
            <a:r>
              <a:rPr lang="en-US" sz="1400" dirty="0" err="1"/>
              <a:t>cuidadores</a:t>
            </a:r>
            <a:r>
              <a:rPr lang="en-US" sz="1400" dirty="0"/>
              <a:t> </a:t>
            </a:r>
            <a:r>
              <a:rPr lang="en-US" sz="1400" dirty="0" err="1"/>
              <a:t>en</a:t>
            </a:r>
            <a:r>
              <a:rPr lang="en-US" sz="1400" dirty="0"/>
              <a:t> la </a:t>
            </a:r>
            <a:r>
              <a:rPr lang="en-US" sz="1400" dirty="0" err="1"/>
              <a:t>participación</a:t>
            </a:r>
            <a:r>
              <a:rPr lang="en-US" sz="1400" dirty="0"/>
              <a:t> de </a:t>
            </a:r>
            <a:r>
              <a:rPr lang="en-US" sz="1400" dirty="0" err="1"/>
              <a:t>los</a:t>
            </a:r>
            <a:r>
              <a:rPr lang="en-US" sz="1400" dirty="0"/>
              <a:t> </a:t>
            </a:r>
            <a:r>
              <a:rPr lang="en-US" sz="1400" dirty="0" err="1"/>
              <a:t>cuidados</a:t>
            </a:r>
            <a:r>
              <a:rPr lang="en-US" sz="1400" dirty="0"/>
              <a:t> de </a:t>
            </a:r>
            <a:r>
              <a:rPr lang="en-US" sz="1400" dirty="0" err="1"/>
              <a:t>su</a:t>
            </a:r>
            <a:r>
              <a:rPr lang="en-US" sz="1400" dirty="0"/>
              <a:t> </a:t>
            </a:r>
            <a:r>
              <a:rPr lang="en-US" sz="1400" dirty="0" err="1"/>
              <a:t>salud</a:t>
            </a:r>
            <a:endParaRPr lang="en-US" sz="1400" dirty="0"/>
          </a:p>
          <a:p>
            <a:r>
              <a:rPr lang="en-US" sz="1400" dirty="0" err="1"/>
              <a:t>Incluya</a:t>
            </a:r>
            <a:r>
              <a:rPr lang="en-US" sz="1400" dirty="0"/>
              <a:t> a </a:t>
            </a:r>
            <a:r>
              <a:rPr lang="en-US" sz="1400" dirty="0" err="1"/>
              <a:t>pacientes</a:t>
            </a:r>
            <a:r>
              <a:rPr lang="en-US" sz="1400" dirty="0"/>
              <a:t> o </a:t>
            </a:r>
            <a:r>
              <a:rPr lang="en-US" sz="1400" dirty="0" err="1"/>
              <a:t>representantes</a:t>
            </a:r>
            <a:r>
              <a:rPr lang="en-US" sz="1400" dirty="0"/>
              <a:t> de </a:t>
            </a:r>
            <a:r>
              <a:rPr lang="en-US" sz="1400" dirty="0" err="1"/>
              <a:t>pacientes</a:t>
            </a:r>
            <a:r>
              <a:rPr lang="en-US" sz="1400" dirty="0"/>
              <a:t> </a:t>
            </a:r>
            <a:r>
              <a:rPr lang="en-US" sz="1400" dirty="0" err="1"/>
              <a:t>en</a:t>
            </a:r>
            <a:r>
              <a:rPr lang="en-US" sz="1400" dirty="0"/>
              <a:t> </a:t>
            </a:r>
            <a:r>
              <a:rPr lang="en-US" sz="1400" dirty="0" err="1"/>
              <a:t>los</a:t>
            </a:r>
            <a:r>
              <a:rPr lang="en-US" sz="1400" dirty="0"/>
              <a:t> </a:t>
            </a:r>
            <a:r>
              <a:rPr lang="en-US" sz="1400" dirty="0" err="1"/>
              <a:t>equipos</a:t>
            </a:r>
            <a:r>
              <a:rPr lang="en-US" sz="1400" dirty="0"/>
              <a:t> de </a:t>
            </a:r>
            <a:r>
              <a:rPr lang="en-US" sz="1400" dirty="0" err="1"/>
              <a:t>liderazgo</a:t>
            </a:r>
            <a:r>
              <a:rPr lang="en-US" sz="1400" dirty="0"/>
              <a:t>, </a:t>
            </a:r>
            <a:r>
              <a:rPr lang="en-US" sz="1400" dirty="0" err="1"/>
              <a:t>calidad</a:t>
            </a:r>
            <a:r>
              <a:rPr lang="en-US" sz="1400" dirty="0"/>
              <a:t> y </a:t>
            </a:r>
            <a:r>
              <a:rPr lang="en-US" sz="1400" dirty="0" err="1"/>
              <a:t>esfuerzos</a:t>
            </a:r>
            <a:r>
              <a:rPr lang="en-US" sz="1400" dirty="0"/>
              <a:t> de </a:t>
            </a:r>
            <a:r>
              <a:rPr lang="en-US" sz="1400" dirty="0" err="1"/>
              <a:t>mejora</a:t>
            </a:r>
            <a:endParaRPr lang="en-US" sz="1400" dirty="0"/>
          </a:p>
          <a:p>
            <a:r>
              <a:rPr lang="en-US" sz="1400" dirty="0" err="1"/>
              <a:t>Promueva</a:t>
            </a:r>
            <a:r>
              <a:rPr lang="en-US" sz="1400" dirty="0"/>
              <a:t> </a:t>
            </a:r>
            <a:r>
              <a:rPr lang="en-US" sz="1400" dirty="0" err="1"/>
              <a:t>una</a:t>
            </a:r>
            <a:r>
              <a:rPr lang="en-US" sz="1400" dirty="0"/>
              <a:t> </a:t>
            </a:r>
            <a:r>
              <a:rPr lang="en-US" sz="1400" dirty="0" err="1"/>
              <a:t>cultura</a:t>
            </a:r>
            <a:r>
              <a:rPr lang="en-US" sz="1400" dirty="0"/>
              <a:t> de </a:t>
            </a:r>
            <a:r>
              <a:rPr lang="en-US" sz="1400" dirty="0" err="1"/>
              <a:t>respeto</a:t>
            </a:r>
            <a:r>
              <a:rPr lang="en-US" sz="1400" dirty="0"/>
              <a:t> para </a:t>
            </a:r>
            <a:r>
              <a:rPr lang="en-US" sz="1400" dirty="0" err="1"/>
              <a:t>los</a:t>
            </a:r>
            <a:r>
              <a:rPr lang="en-US" sz="1400" dirty="0"/>
              <a:t> </a:t>
            </a:r>
            <a:r>
              <a:rPr lang="en-US" sz="1400" dirty="0" err="1"/>
              <a:t>pacientes</a:t>
            </a:r>
            <a:r>
              <a:rPr lang="en-US" sz="1400" dirty="0"/>
              <a:t>, </a:t>
            </a:r>
            <a:r>
              <a:rPr lang="en-US" sz="1400" dirty="0" err="1"/>
              <a:t>familiares</a:t>
            </a:r>
            <a:r>
              <a:rPr lang="en-US" sz="1400" dirty="0"/>
              <a:t> y </a:t>
            </a:r>
            <a:r>
              <a:rPr lang="en-US" sz="1400" dirty="0" err="1"/>
              <a:t>cuidadores</a:t>
            </a:r>
            <a:endParaRPr lang="en-US" sz="1400" dirty="0"/>
          </a:p>
          <a:p>
            <a:endParaRPr lang="es-PA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2171A49C-8652-16B2-83AD-E90028F6B6D4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5303F86-31A7-22F4-B775-9875B473ACAC}"/>
              </a:ext>
            </a:extLst>
          </p:cNvPr>
          <p:cNvSpPr txBox="1"/>
          <p:nvPr/>
        </p:nvSpPr>
        <p:spPr>
          <a:xfrm>
            <a:off x="4572000" y="382858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A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8CDB184-9F00-171C-A6FB-12E1C5908ABF}"/>
              </a:ext>
            </a:extLst>
          </p:cNvPr>
          <p:cNvSpPr txBox="1"/>
          <p:nvPr/>
        </p:nvSpPr>
        <p:spPr>
          <a:xfrm>
            <a:off x="1412489" y="132630"/>
            <a:ext cx="5464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A" sz="2400" dirty="0"/>
              <a:t>Compromiso con el paciente y sus familiares</a:t>
            </a:r>
            <a:endParaRPr lang="es-PA" sz="1200" dirty="0"/>
          </a:p>
        </p:txBody>
      </p:sp>
      <p:pic>
        <p:nvPicPr>
          <p:cNvPr id="8" name="Marcador de contenido 7" descr="Hombre sentado en un escritorio&#10;&#10;Descripción generada automáticamente con confianza media">
            <a:extLst>
              <a:ext uri="{FF2B5EF4-FFF2-40B4-BE49-F238E27FC236}">
                <a16:creationId xmlns:a16="http://schemas.microsoft.com/office/drawing/2014/main" id="{DFDBB881-F06B-3F20-3452-E64BABED37B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5" r="3" b="3"/>
          <a:stretch/>
        </p:blipFill>
        <p:spPr>
          <a:xfrm>
            <a:off x="4664365" y="1096257"/>
            <a:ext cx="4179461" cy="310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1514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E72F3CB6-51D2-69CD-E68E-FDFB4E799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C559AB37-3E08-EB4C-646A-4E88254CE53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1E172497-4338-EE5E-E5E9-D3C291288A3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</a:t>
            </a:r>
            <a:endParaRPr sz="2200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97B94C78-9385-7702-7411-D49F82C749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PA" dirty="0"/>
              <a:t>Los pacientes y sus familias deben ser tratados con dignidad y respeto</a:t>
            </a:r>
          </a:p>
          <a:p>
            <a:pPr marL="0" indent="0">
              <a:buNone/>
            </a:pPr>
            <a:r>
              <a:rPr lang="es-PA" dirty="0"/>
              <a:t>-</a:t>
            </a:r>
            <a:r>
              <a:rPr lang="es-PA" sz="1800" dirty="0"/>
              <a:t>preste atención a las necesidades reales del paciente </a:t>
            </a:r>
          </a:p>
          <a:p>
            <a:pPr marL="0" indent="0">
              <a:buNone/>
            </a:pPr>
            <a:r>
              <a:rPr lang="es-PA" sz="1800" dirty="0"/>
              <a:t>-use un lenguaje fácil de entender</a:t>
            </a:r>
          </a:p>
          <a:p>
            <a:pPr marL="0" indent="0">
              <a:buNone/>
            </a:pPr>
            <a:r>
              <a:rPr lang="es-PA" sz="1800" dirty="0"/>
              <a:t>-escuche sin interrupción</a:t>
            </a:r>
          </a:p>
          <a:p>
            <a:pPr marL="0" indent="0">
              <a:buNone/>
            </a:pPr>
            <a:r>
              <a:rPr lang="es-PA" sz="1800" dirty="0"/>
              <a:t>-muéstrele al paciente la documentación en la pantalla de su computadora</a:t>
            </a:r>
          </a:p>
          <a:p>
            <a:r>
              <a:rPr lang="es-PA" dirty="0"/>
              <a:t>Los pacientes y sus familias deben participar activamente en la decisión de todos los aspectos de su cuidado</a:t>
            </a:r>
          </a:p>
          <a:p>
            <a:pPr marL="0" indent="0">
              <a:buNone/>
            </a:pPr>
            <a:r>
              <a:rPr lang="es-PA" sz="1800" dirty="0"/>
              <a:t>-utilice ayudas como gráficos que le hagan más fácil la compresión del paciente y su familia</a:t>
            </a:r>
          </a:p>
          <a:p>
            <a:pPr marL="0" indent="0">
              <a:buNone/>
            </a:pPr>
            <a:r>
              <a:rPr lang="es-PA" sz="1800" dirty="0"/>
              <a:t>-pónganse de acuerdo en las metas de tratamiento</a:t>
            </a:r>
          </a:p>
          <a:p>
            <a:pPr marL="0" indent="0">
              <a:buNone/>
            </a:pPr>
            <a:r>
              <a:rPr lang="es-PA" sz="1800" dirty="0"/>
              <a:t>-desarrollen una agenda conjunta para el seguimiento</a:t>
            </a:r>
          </a:p>
          <a:p>
            <a:pPr marL="0" indent="0">
              <a:buNone/>
            </a:pPr>
            <a:r>
              <a:rPr lang="es-PA" sz="1800" dirty="0"/>
              <a:t>-promueva el autocuidado</a:t>
            </a:r>
            <a:endParaRPr lang="es-PA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6BAAB93-B6B1-9D3E-1A0B-2D5E511584A1}"/>
              </a:ext>
            </a:extLst>
          </p:cNvPr>
          <p:cNvSpPr txBox="1"/>
          <p:nvPr/>
        </p:nvSpPr>
        <p:spPr>
          <a:xfrm>
            <a:off x="4572000" y="382858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A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E22C666-AC09-CF41-12DF-9AE18A288B40}"/>
              </a:ext>
            </a:extLst>
          </p:cNvPr>
          <p:cNvSpPr txBox="1"/>
          <p:nvPr/>
        </p:nvSpPr>
        <p:spPr>
          <a:xfrm>
            <a:off x="1300976" y="132630"/>
            <a:ext cx="5575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A" sz="2400" dirty="0"/>
              <a:t>Participación del paciente y la familia</a:t>
            </a:r>
          </a:p>
        </p:txBody>
      </p:sp>
    </p:spTree>
    <p:extLst>
      <p:ext uri="{BB962C8B-B14F-4D97-AF65-F5344CB8AC3E}">
        <p14:creationId xmlns:p14="http://schemas.microsoft.com/office/powerpoint/2010/main" val="6125787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857250" y="875620"/>
            <a:ext cx="880438" cy="7041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s-ES" sz="1350" kern="12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76179" y="59967"/>
            <a:ext cx="7886700" cy="523945"/>
          </a:xfrm>
        </p:spPr>
        <p:txBody>
          <a:bodyPr/>
          <a:lstStyle/>
          <a:p>
            <a:r>
              <a:rPr lang="es-PA" dirty="0"/>
              <a:t>Atención de Salud:   Proceso Diagnóstico y Tratamiento</a:t>
            </a:r>
            <a:endParaRPr lang="es-ES" dirty="0"/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7688" y="2051277"/>
            <a:ext cx="686715" cy="1016454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461711D5-349D-4847-A71F-DCB6A6FF38BF}" type="slidenum">
              <a:rPr lang="en-US" kern="1200">
                <a:solidFill>
                  <a:srgbClr val="2EB135"/>
                </a:solidFill>
                <a:ea typeface="+mn-ea"/>
              </a:rPr>
              <a:pPr defTabSz="685800">
                <a:buClrTx/>
                <a:defRPr/>
              </a:pPr>
              <a:t>33</a:t>
            </a:fld>
            <a:endParaRPr lang="en-US" kern="1200" dirty="0">
              <a:solidFill>
                <a:srgbClr val="2EB135"/>
              </a:solidFill>
              <a:ea typeface="+mn-ea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348" y="2228953"/>
            <a:ext cx="1151231" cy="661103"/>
          </a:xfrm>
          <a:prstGeom prst="rect">
            <a:avLst/>
          </a:prstGeom>
        </p:spPr>
      </p:pic>
      <p:graphicFrame>
        <p:nvGraphicFramePr>
          <p:cNvPr id="21" name="Tabla 20"/>
          <p:cNvGraphicFramePr>
            <a:graphicFrameLocks noGrp="1"/>
          </p:cNvGraphicFramePr>
          <p:nvPr/>
        </p:nvGraphicFramePr>
        <p:xfrm>
          <a:off x="2786062" y="1885949"/>
          <a:ext cx="1947184" cy="1426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3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3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3355">
                <a:tc>
                  <a:txBody>
                    <a:bodyPr/>
                    <a:lstStyle/>
                    <a:p>
                      <a:pPr algn="ctr"/>
                      <a:r>
                        <a:rPr lang="es-PA" sz="1200" dirty="0"/>
                        <a:t>Historia Clínica</a:t>
                      </a:r>
                      <a:endParaRPr lang="es-ES" sz="1200" dirty="0"/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A" sz="1000" dirty="0"/>
                        <a:t>Examen Físico</a:t>
                      </a:r>
                      <a:endParaRPr lang="es-ES" sz="1000" dirty="0"/>
                    </a:p>
                  </a:txBody>
                  <a:tcPr marL="68580" marR="68580" marT="34290" marB="3429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3355">
                <a:tc>
                  <a:txBody>
                    <a:bodyPr/>
                    <a:lstStyle/>
                    <a:p>
                      <a:r>
                        <a:rPr lang="es-PA" sz="1200" dirty="0"/>
                        <a:t>Consultas y Referencias</a:t>
                      </a:r>
                      <a:endParaRPr lang="es-E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s-PA" sz="1200" dirty="0"/>
                        <a:t>Pruebas</a:t>
                      </a:r>
                      <a:r>
                        <a:rPr lang="es-PA" sz="1200" baseline="0" dirty="0"/>
                        <a:t> diagnósticas</a:t>
                      </a:r>
                      <a:endParaRPr lang="es-ES" sz="1200" dirty="0"/>
                    </a:p>
                  </a:txBody>
                  <a:tcPr marL="68580" marR="68580" marT="34290" marB="3429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Anillo 21"/>
          <p:cNvSpPr/>
          <p:nvPr/>
        </p:nvSpPr>
        <p:spPr>
          <a:xfrm>
            <a:off x="2476646" y="1530804"/>
            <a:ext cx="2523154" cy="2057400"/>
          </a:xfrm>
          <a:prstGeom prst="donut">
            <a:avLst>
              <a:gd name="adj" fmla="val 114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s-ES" sz="1350" kern="1200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2556440" y="1885949"/>
            <a:ext cx="355146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  <a:defRPr/>
            </a:pPr>
            <a:r>
              <a:rPr lang="es-PA" sz="1050" kern="1200" dirty="0">
                <a:latin typeface="Calibri" panose="020F0502020204030204"/>
                <a:ea typeface="+mn-ea"/>
                <a:cs typeface="Calibri" panose="020F0502020204030204" pitchFamily="34" charset="0"/>
              </a:rPr>
              <a:t>Hay</a:t>
            </a:r>
            <a:r>
              <a:rPr lang="es-PA" sz="1800" kern="1200" dirty="0">
                <a:latin typeface="Calibri" panose="020F0502020204030204"/>
                <a:ea typeface="+mn-ea"/>
                <a:cs typeface="Calibri" panose="020F0502020204030204" pitchFamily="34" charset="0"/>
              </a:rPr>
              <a:t> </a:t>
            </a:r>
            <a:endParaRPr lang="es-ES" sz="1800" kern="1200" dirty="0" err="1">
              <a:latin typeface="Calibri" panose="020F0502020204030204"/>
              <a:ea typeface="+mn-ea"/>
              <a:cs typeface="Calibri" panose="020F0502020204030204" pitchFamily="34" charset="0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3324906" y="1579788"/>
            <a:ext cx="10715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  <a:defRPr/>
            </a:pPr>
            <a:r>
              <a:rPr lang="es-PA" sz="1050" kern="1200" dirty="0">
                <a:latin typeface="Calibri" panose="020F0502020204030204"/>
                <a:ea typeface="+mn-ea"/>
                <a:cs typeface="Calibri" panose="020F0502020204030204" pitchFamily="34" charset="0"/>
              </a:rPr>
              <a:t>suficiente</a:t>
            </a:r>
            <a:endParaRPr lang="es-ES" sz="1050" kern="1200" dirty="0" err="1">
              <a:latin typeface="Calibri" panose="020F0502020204030204"/>
              <a:ea typeface="+mn-ea"/>
              <a:cs typeface="Calibri" panose="020F0502020204030204" pitchFamily="34" charset="0"/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4690382" y="2282505"/>
            <a:ext cx="446994" cy="738664"/>
          </a:xfrm>
          <a:custGeom>
            <a:avLst/>
            <a:gdLst>
              <a:gd name="connsiteX0" fmla="*/ 0 w 220433"/>
              <a:gd name="connsiteY0" fmla="*/ 0 h 2462213"/>
              <a:gd name="connsiteX1" fmla="*/ 220433 w 220433"/>
              <a:gd name="connsiteY1" fmla="*/ 0 h 2462213"/>
              <a:gd name="connsiteX2" fmla="*/ 220433 w 220433"/>
              <a:gd name="connsiteY2" fmla="*/ 2462213 h 2462213"/>
              <a:gd name="connsiteX3" fmla="*/ 0 w 220433"/>
              <a:gd name="connsiteY3" fmla="*/ 2462213 h 2462213"/>
              <a:gd name="connsiteX4" fmla="*/ 0 w 220433"/>
              <a:gd name="connsiteY4" fmla="*/ 0 h 2462213"/>
              <a:gd name="connsiteX0" fmla="*/ 0 w 326568"/>
              <a:gd name="connsiteY0" fmla="*/ 0 h 2649991"/>
              <a:gd name="connsiteX1" fmla="*/ 326568 w 326568"/>
              <a:gd name="connsiteY1" fmla="*/ 187778 h 2649991"/>
              <a:gd name="connsiteX2" fmla="*/ 326568 w 326568"/>
              <a:gd name="connsiteY2" fmla="*/ 2649991 h 2649991"/>
              <a:gd name="connsiteX3" fmla="*/ 106135 w 326568"/>
              <a:gd name="connsiteY3" fmla="*/ 2649991 h 2649991"/>
              <a:gd name="connsiteX4" fmla="*/ 0 w 326568"/>
              <a:gd name="connsiteY4" fmla="*/ 0 h 2649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568" h="2649991">
                <a:moveTo>
                  <a:pt x="0" y="0"/>
                </a:moveTo>
                <a:lnTo>
                  <a:pt x="326568" y="187778"/>
                </a:lnTo>
                <a:lnTo>
                  <a:pt x="326568" y="2649991"/>
                </a:lnTo>
                <a:lnTo>
                  <a:pt x="106135" y="2649991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defTabSz="685800">
              <a:buClrTx/>
              <a:defRPr/>
            </a:pPr>
            <a:r>
              <a:rPr lang="es-PA" sz="1050" kern="1200" dirty="0">
                <a:latin typeface="Calibri" panose="020F0502020204030204"/>
                <a:ea typeface="+mn-ea"/>
                <a:cs typeface="Calibri" panose="020F0502020204030204" pitchFamily="34" charset="0"/>
              </a:rPr>
              <a:t>Informa</a:t>
            </a:r>
          </a:p>
          <a:p>
            <a:pPr defTabSz="685800">
              <a:buClrTx/>
              <a:defRPr/>
            </a:pPr>
            <a:r>
              <a:rPr lang="es-PA" sz="1050" kern="1200" dirty="0" err="1">
                <a:latin typeface="Calibri" panose="020F0502020204030204"/>
                <a:ea typeface="+mn-ea"/>
                <a:cs typeface="Calibri" panose="020F0502020204030204" pitchFamily="34" charset="0"/>
              </a:rPr>
              <a:t>cion</a:t>
            </a:r>
            <a:r>
              <a:rPr lang="es-PA" sz="1050" kern="1200" dirty="0">
                <a:latin typeface="Calibri" panose="020F0502020204030204"/>
                <a:ea typeface="+mn-ea"/>
                <a:cs typeface="Calibri" panose="020F0502020204030204" pitchFamily="34" charset="0"/>
              </a:rPr>
              <a:t>‘?</a:t>
            </a:r>
            <a:endParaRPr lang="es-ES" sz="1050" kern="1200" dirty="0" err="1">
              <a:latin typeface="Calibri" panose="020F0502020204030204"/>
              <a:ea typeface="+mn-ea"/>
              <a:cs typeface="Calibri" panose="020F0502020204030204" pitchFamily="34" charset="0"/>
            </a:endParaRPr>
          </a:p>
        </p:txBody>
      </p:sp>
      <p:graphicFrame>
        <p:nvGraphicFramePr>
          <p:cNvPr id="27" name="Diagrama 26"/>
          <p:cNvGraphicFramePr/>
          <p:nvPr/>
        </p:nvGraphicFramePr>
        <p:xfrm>
          <a:off x="1524000" y="53975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8" name="Rectángulo 27"/>
          <p:cNvSpPr/>
          <p:nvPr/>
        </p:nvSpPr>
        <p:spPr>
          <a:xfrm>
            <a:off x="5508058" y="2228953"/>
            <a:ext cx="1052762" cy="46371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s-PA" sz="750" kern="1200" dirty="0">
                <a:solidFill>
                  <a:srgbClr val="000000"/>
                </a:solidFill>
                <a:latin typeface="Calibri" panose="020F0502020204030204"/>
              </a:rPr>
              <a:t>Comunicación del diagnóstico</a:t>
            </a:r>
            <a:endParaRPr lang="es-ES" sz="750" kern="1200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29" name="Rectángulo 28"/>
          <p:cNvSpPr/>
          <p:nvPr/>
        </p:nvSpPr>
        <p:spPr>
          <a:xfrm>
            <a:off x="6637566" y="2228953"/>
            <a:ext cx="927892" cy="46371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s-ES" sz="1350" kern="12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0" name="Rectángulo 29"/>
          <p:cNvSpPr/>
          <p:nvPr/>
        </p:nvSpPr>
        <p:spPr>
          <a:xfrm>
            <a:off x="7647298" y="2228953"/>
            <a:ext cx="840755" cy="46371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s-PA" sz="900" kern="1200" dirty="0">
                <a:solidFill>
                  <a:srgbClr val="FFFFFF"/>
                </a:solidFill>
                <a:latin typeface="Calibri" panose="020F0502020204030204"/>
              </a:rPr>
              <a:t>Resultados</a:t>
            </a:r>
            <a:endParaRPr lang="es-ES" sz="900" kern="120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1" name="CuadroTexto 30"/>
          <p:cNvSpPr txBox="1"/>
          <p:nvPr/>
        </p:nvSpPr>
        <p:spPr>
          <a:xfrm>
            <a:off x="6744102" y="2364000"/>
            <a:ext cx="8486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  <a:defRPr/>
            </a:pPr>
            <a:r>
              <a:rPr lang="es-PA" sz="900" kern="1200" dirty="0">
                <a:latin typeface="Calibri" panose="020F0502020204030204"/>
                <a:ea typeface="+mn-ea"/>
                <a:cs typeface="Calibri" panose="020F0502020204030204" pitchFamily="34" charset="0"/>
              </a:rPr>
              <a:t>Tratamiento</a:t>
            </a:r>
            <a:endParaRPr lang="es-ES" sz="900" kern="1200" dirty="0" err="1">
              <a:latin typeface="Calibri" panose="020F0502020204030204"/>
              <a:ea typeface="+mn-ea"/>
              <a:cs typeface="Calibri" panose="020F0502020204030204" pitchFamily="34" charset="0"/>
            </a:endParaRPr>
          </a:p>
        </p:txBody>
      </p:sp>
      <p:cxnSp>
        <p:nvCxnSpPr>
          <p:cNvPr id="33" name="Conector recto de flecha 32"/>
          <p:cNvCxnSpPr/>
          <p:nvPr/>
        </p:nvCxnSpPr>
        <p:spPr>
          <a:xfrm flipH="1">
            <a:off x="7168415" y="2692667"/>
            <a:ext cx="1" cy="2659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ángulo 34"/>
          <p:cNvSpPr/>
          <p:nvPr/>
        </p:nvSpPr>
        <p:spPr>
          <a:xfrm>
            <a:off x="6637565" y="2998085"/>
            <a:ext cx="1009733" cy="40203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s-PA" sz="900" kern="1200" dirty="0">
                <a:solidFill>
                  <a:srgbClr val="FFFFFF"/>
                </a:solidFill>
                <a:latin typeface="Calibri" panose="020F0502020204030204"/>
              </a:rPr>
              <a:t>Plan de Tratamiento</a:t>
            </a:r>
            <a:endParaRPr lang="es-ES" sz="900" kern="120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347026" y="4951694"/>
            <a:ext cx="49810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  <a:defRPr/>
            </a:pPr>
            <a:r>
              <a:rPr lang="es-PA" sz="900" kern="1200" dirty="0">
                <a:latin typeface="Calibri" panose="020F0502020204030204"/>
                <a:ea typeface="+mn-ea"/>
                <a:cs typeface="Calibri" panose="020F0502020204030204" pitchFamily="34" charset="0"/>
              </a:rPr>
              <a:t>Modificado de </a:t>
            </a:r>
            <a:r>
              <a:rPr lang="es-PA" sz="900" kern="1200" dirty="0" err="1">
                <a:latin typeface="Calibri" panose="020F0502020204030204"/>
                <a:ea typeface="+mn-ea"/>
                <a:cs typeface="Calibri" panose="020F0502020204030204" pitchFamily="34" charset="0"/>
              </a:rPr>
              <a:t>National</a:t>
            </a:r>
            <a:r>
              <a:rPr lang="es-PA" sz="900" kern="1200" dirty="0">
                <a:latin typeface="Calibri" panose="020F0502020204030204"/>
                <a:ea typeface="+mn-ea"/>
                <a:cs typeface="Calibri" panose="020F0502020204030204" pitchFamily="34" charset="0"/>
              </a:rPr>
              <a:t> </a:t>
            </a:r>
            <a:r>
              <a:rPr lang="es-PA" sz="900" kern="1200" dirty="0" err="1">
                <a:latin typeface="Calibri" panose="020F0502020204030204"/>
                <a:ea typeface="+mn-ea"/>
                <a:cs typeface="Calibri" panose="020F0502020204030204" pitchFamily="34" charset="0"/>
              </a:rPr>
              <a:t>Academy</a:t>
            </a:r>
            <a:r>
              <a:rPr lang="es-PA" sz="900" kern="1200" dirty="0">
                <a:latin typeface="Calibri" panose="020F0502020204030204"/>
                <a:ea typeface="+mn-ea"/>
                <a:cs typeface="Calibri" panose="020F0502020204030204" pitchFamily="34" charset="0"/>
              </a:rPr>
              <a:t> of Medicine, 2015</a:t>
            </a:r>
            <a:endParaRPr lang="es-ES" sz="900" kern="1200" dirty="0" err="1">
              <a:latin typeface="Calibri" panose="020F0502020204030204"/>
              <a:ea typeface="+mn-ea"/>
              <a:cs typeface="Calibri" panose="020F0502020204030204" pitchFamily="34" charset="0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550925" y="2905752"/>
            <a:ext cx="789720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/>
                <a:ea typeface="+mn-ea"/>
                <a:cs typeface="Calibri" panose="020F0502020204030204" pitchFamily="34" charset="0"/>
              </a:rPr>
              <a:t>Ambiente</a:t>
            </a:r>
            <a:endParaRPr lang="es-ES" sz="750" kern="1200" dirty="0" err="1">
              <a:latin typeface="Calibri" panose="020F0502020204030204"/>
              <a:ea typeface="+mn-ea"/>
              <a:cs typeface="Calibri" panose="020F0502020204030204" pitchFamily="34" charset="0"/>
            </a:endParaRPr>
          </a:p>
        </p:txBody>
      </p:sp>
      <p:sp>
        <p:nvSpPr>
          <p:cNvPr id="38" name="CuadroTexto 37"/>
          <p:cNvSpPr txBox="1"/>
          <p:nvPr/>
        </p:nvSpPr>
        <p:spPr>
          <a:xfrm>
            <a:off x="1963554" y="3090418"/>
            <a:ext cx="5130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/>
                <a:ea typeface="+mn-ea"/>
                <a:cs typeface="Calibri" panose="020F0502020204030204" pitchFamily="34" charset="0"/>
              </a:rPr>
              <a:t>Paciente</a:t>
            </a:r>
            <a:endParaRPr lang="es-ES" sz="750" kern="1200" dirty="0" err="1">
              <a:latin typeface="Calibri" panose="020F0502020204030204"/>
              <a:ea typeface="+mn-ea"/>
              <a:cs typeface="Calibri" panose="020F0502020204030204" pitchFamily="34" charset="0"/>
            </a:endParaRPr>
          </a:p>
        </p:txBody>
      </p:sp>
      <p:sp>
        <p:nvSpPr>
          <p:cNvPr id="39" name="Arco 38"/>
          <p:cNvSpPr/>
          <p:nvPr/>
        </p:nvSpPr>
        <p:spPr>
          <a:xfrm>
            <a:off x="3017520" y="3400125"/>
            <a:ext cx="4006516" cy="1069886"/>
          </a:xfrm>
          <a:prstGeom prst="arc">
            <a:avLst>
              <a:gd name="adj1" fmla="val 21569316"/>
              <a:gd name="adj2" fmla="val 1063937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s-ES" sz="1350" kern="1200">
              <a:solidFill>
                <a:srgbClr val="000000"/>
              </a:solidFill>
              <a:latin typeface="Calibri" panose="020F0502020204030204"/>
            </a:endParaRPr>
          </a:p>
        </p:txBody>
      </p:sp>
      <p:cxnSp>
        <p:nvCxnSpPr>
          <p:cNvPr id="41" name="Conector recto 40"/>
          <p:cNvCxnSpPr>
            <a:endCxn id="39" idx="0"/>
          </p:cNvCxnSpPr>
          <p:nvPr/>
        </p:nvCxnSpPr>
        <p:spPr>
          <a:xfrm flipH="1">
            <a:off x="7022918" y="3400124"/>
            <a:ext cx="78593" cy="5170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Arco 41"/>
          <p:cNvSpPr/>
          <p:nvPr/>
        </p:nvSpPr>
        <p:spPr>
          <a:xfrm>
            <a:off x="7312794" y="2692667"/>
            <a:ext cx="902368" cy="1393257"/>
          </a:xfrm>
          <a:prstGeom prst="arc">
            <a:avLst>
              <a:gd name="adj1" fmla="val 21570369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s-ES" sz="1350" kern="120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43" name="Arco 42"/>
          <p:cNvSpPr/>
          <p:nvPr/>
        </p:nvSpPr>
        <p:spPr>
          <a:xfrm>
            <a:off x="6904120" y="2656233"/>
            <a:ext cx="1583932" cy="1739768"/>
          </a:xfrm>
          <a:prstGeom prst="arc">
            <a:avLst>
              <a:gd name="adj1" fmla="val 17535994"/>
              <a:gd name="adj2" fmla="val 870387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s-ES" sz="1350" kern="120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928158" y="857250"/>
            <a:ext cx="86177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Educación</a:t>
            </a:r>
          </a:p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Vivienda</a:t>
            </a:r>
          </a:p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Trabajo</a:t>
            </a:r>
          </a:p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Soporte familiar</a:t>
            </a:r>
          </a:p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Comunidad</a:t>
            </a:r>
          </a:p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Acceso a atención</a:t>
            </a:r>
            <a:endParaRPr lang="es-ES" sz="750" kern="1200" dirty="0" err="1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690382" y="3917198"/>
            <a:ext cx="204377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685800">
              <a:buClrTx/>
              <a:defRPr/>
            </a:pPr>
            <a:r>
              <a:rPr lang="es-PA" sz="90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Atención primaria,  Secundaria, Terciaria</a:t>
            </a:r>
            <a:endParaRPr lang="es-ES" sz="900" kern="1200" dirty="0" err="1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5494605" y="632593"/>
            <a:ext cx="1142960" cy="1361911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Políticas</a:t>
            </a:r>
          </a:p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Ambiente organizacional</a:t>
            </a:r>
          </a:p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Recursos humanos</a:t>
            </a:r>
          </a:p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Medicamentos</a:t>
            </a:r>
          </a:p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Tecnología</a:t>
            </a:r>
          </a:p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Capacitación</a:t>
            </a:r>
          </a:p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Protocolos</a:t>
            </a:r>
          </a:p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Ambiente de Trabajo</a:t>
            </a:r>
          </a:p>
          <a:p>
            <a:pPr defTabSz="685800">
              <a:buClrTx/>
              <a:defRPr/>
            </a:pPr>
            <a:r>
              <a:rPr lang="es-PA" sz="75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(comunicación, trabajo en equipo, </a:t>
            </a:r>
            <a:r>
              <a:rPr lang="es-PA" sz="750" kern="1200" dirty="0" err="1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etc</a:t>
            </a:r>
            <a:r>
              <a:rPr lang="es-PA" sz="750" kern="120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)</a:t>
            </a:r>
            <a:endParaRPr lang="es-ES" sz="750" kern="1200" dirty="0" err="1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928158" y="4435721"/>
            <a:ext cx="7287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  <a:defRPr/>
            </a:pPr>
            <a:r>
              <a:rPr lang="es-PA" sz="1800" i="1" kern="1200" dirty="0">
                <a:solidFill>
                  <a:srgbClr val="007E66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Atención segura: reducir al mínimo el riesgo de fallas en la atención de salud</a:t>
            </a:r>
            <a:endParaRPr lang="es-ES" sz="1800" i="1" kern="1200" dirty="0" err="1">
              <a:solidFill>
                <a:srgbClr val="007E66">
                  <a:lumMod val="60000"/>
                  <a:lumOff val="40000"/>
                </a:srgb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7208365" y="269463"/>
            <a:ext cx="1812881" cy="19159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defTabSz="685800">
              <a:buClrTx/>
              <a:defRPr/>
            </a:pPr>
            <a:r>
              <a:rPr lang="es-PA" sz="1050" kern="1200" dirty="0">
                <a:solidFill>
                  <a:srgbClr val="00B0F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Atención más segura:</a:t>
            </a:r>
          </a:p>
          <a:p>
            <a:pPr defTabSz="685800">
              <a:buClrTx/>
              <a:defRPr/>
            </a:pPr>
            <a:r>
              <a:rPr lang="es-PA" sz="90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Liderazgo y supervisión</a:t>
            </a:r>
          </a:p>
          <a:p>
            <a:pPr defTabSz="685800">
              <a:buClrTx/>
              <a:defRPr/>
            </a:pPr>
            <a:r>
              <a:rPr lang="es-PA" sz="90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Centrada en paciente y </a:t>
            </a:r>
            <a:r>
              <a:rPr lang="es-PA" sz="900" kern="1200" dirty="0" err="1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flia</a:t>
            </a:r>
            <a:r>
              <a:rPr lang="es-PA" sz="90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</a:t>
            </a:r>
          </a:p>
          <a:p>
            <a:pPr defTabSz="685800">
              <a:buClrTx/>
              <a:defRPr/>
            </a:pPr>
            <a:r>
              <a:rPr lang="es-PA" sz="90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Recursos disponibles</a:t>
            </a:r>
          </a:p>
          <a:p>
            <a:pPr defTabSz="685800">
              <a:buClrTx/>
              <a:defRPr/>
            </a:pPr>
            <a:r>
              <a:rPr lang="es-PA" sz="90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Capacitación</a:t>
            </a:r>
          </a:p>
          <a:p>
            <a:pPr defTabSz="685800">
              <a:buClrTx/>
              <a:defRPr/>
            </a:pPr>
            <a:r>
              <a:rPr lang="es-PA" sz="90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Trabajo en equipo</a:t>
            </a:r>
          </a:p>
          <a:p>
            <a:pPr defTabSz="685800">
              <a:buClrTx/>
              <a:defRPr/>
            </a:pPr>
            <a:r>
              <a:rPr lang="es-PA" sz="90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Comunicación efectiva</a:t>
            </a:r>
          </a:p>
          <a:p>
            <a:pPr defTabSz="685800">
              <a:buClrTx/>
              <a:defRPr/>
            </a:pPr>
            <a:r>
              <a:rPr lang="es-PA" sz="90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Metas internacionales </a:t>
            </a:r>
            <a:r>
              <a:rPr lang="es-PA" sz="900" kern="1200" dirty="0" err="1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segurid</a:t>
            </a:r>
            <a:r>
              <a:rPr lang="es-PA" sz="90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</a:t>
            </a:r>
          </a:p>
          <a:p>
            <a:pPr defTabSz="685800">
              <a:buClrTx/>
              <a:defRPr/>
            </a:pPr>
            <a:r>
              <a:rPr lang="es-PA" sz="90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Revisión por pares</a:t>
            </a:r>
          </a:p>
          <a:p>
            <a:pPr defTabSz="685800">
              <a:buClrTx/>
              <a:defRPr/>
            </a:pPr>
            <a:r>
              <a:rPr lang="es-PA" sz="90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Auditorías de calidad</a:t>
            </a:r>
          </a:p>
          <a:p>
            <a:pPr defTabSz="685800">
              <a:buClrTx/>
              <a:defRPr/>
            </a:pPr>
            <a:r>
              <a:rPr lang="es-PA" sz="90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Normas y protocolos</a:t>
            </a:r>
          </a:p>
          <a:p>
            <a:pPr defTabSz="685800">
              <a:buClrTx/>
              <a:defRPr/>
            </a:pPr>
            <a:r>
              <a:rPr lang="es-PA" sz="90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Bienestar de los trabajadores</a:t>
            </a:r>
          </a:p>
          <a:p>
            <a:pPr defTabSz="685800">
              <a:buClrTx/>
              <a:defRPr/>
            </a:pPr>
            <a:r>
              <a:rPr lang="es-PA" sz="900" kern="12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Reporte de incidentes y eventos</a:t>
            </a:r>
            <a:endParaRPr lang="es-ES" sz="900" kern="1200" dirty="0" err="1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2732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E72F3CB6-51D2-69CD-E68E-FDFB4E799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C559AB37-3E08-EB4C-646A-4E88254CE53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1E172497-4338-EE5E-E5E9-D3C291288A3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</a:t>
            </a:r>
            <a:endParaRPr sz="2200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97B94C78-9385-7702-7411-D49F82C749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A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6BAAB93-B6B1-9D3E-1A0B-2D5E511584A1}"/>
              </a:ext>
            </a:extLst>
          </p:cNvPr>
          <p:cNvSpPr txBox="1"/>
          <p:nvPr/>
        </p:nvSpPr>
        <p:spPr>
          <a:xfrm>
            <a:off x="4572000" y="382858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A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E22C666-AC09-CF41-12DF-9AE18A288B40}"/>
              </a:ext>
            </a:extLst>
          </p:cNvPr>
          <p:cNvSpPr txBox="1"/>
          <p:nvPr/>
        </p:nvSpPr>
        <p:spPr>
          <a:xfrm>
            <a:off x="1300976" y="132630"/>
            <a:ext cx="6802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A" sz="2400" dirty="0"/>
              <a:t>Deberes y Derechos del Paciente y Familiares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3DCFE22-FE70-4C8F-8B34-7D8BC896AA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5345" y="854198"/>
            <a:ext cx="6733309" cy="384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8278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E72F3CB6-51D2-69CD-E68E-FDFB4E799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C559AB37-3E08-EB4C-646A-4E88254CE53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1E172497-4338-EE5E-E5E9-D3C291288A3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</a:t>
            </a:r>
            <a:endParaRPr sz="2200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97B94C78-9385-7702-7411-D49F82C749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A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6BAAB93-B6B1-9D3E-1A0B-2D5E511584A1}"/>
              </a:ext>
            </a:extLst>
          </p:cNvPr>
          <p:cNvSpPr txBox="1"/>
          <p:nvPr/>
        </p:nvSpPr>
        <p:spPr>
          <a:xfrm>
            <a:off x="4572000" y="382858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A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E22C666-AC09-CF41-12DF-9AE18A288B40}"/>
              </a:ext>
            </a:extLst>
          </p:cNvPr>
          <p:cNvSpPr txBox="1"/>
          <p:nvPr/>
        </p:nvSpPr>
        <p:spPr>
          <a:xfrm>
            <a:off x="1300976" y="132630"/>
            <a:ext cx="6802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A" sz="2400" dirty="0"/>
              <a:t>Deberes y Derechos del Paciente y Familiares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A07EE54-7A5E-46BA-8CF2-408D8330C1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705" y="733168"/>
            <a:ext cx="7992590" cy="367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1438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E72F3CB6-51D2-69CD-E68E-FDFB4E799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C559AB37-3E08-EB4C-646A-4E88254CE53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1E172497-4338-EE5E-E5E9-D3C291288A3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</a:t>
            </a:r>
            <a:endParaRPr sz="2200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97B94C78-9385-7702-7411-D49F82C749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9130" y="1282075"/>
            <a:ext cx="8520600" cy="3416400"/>
          </a:xfrm>
        </p:spPr>
        <p:txBody>
          <a:bodyPr>
            <a:normAutofit/>
          </a:bodyPr>
          <a:lstStyle/>
          <a:p>
            <a:r>
              <a:rPr lang="es-PA" dirty="0"/>
              <a:t>Derecho a la Información</a:t>
            </a:r>
          </a:p>
          <a:p>
            <a:r>
              <a:rPr lang="es-PA" dirty="0"/>
              <a:t>Autonomía del paciente, voluntad expresa</a:t>
            </a:r>
          </a:p>
          <a:p>
            <a:r>
              <a:rPr lang="es-PA" dirty="0"/>
              <a:t>Consentimiento informado</a:t>
            </a:r>
          </a:p>
          <a:p>
            <a:r>
              <a:rPr lang="es-PA" dirty="0"/>
              <a:t>Revocatoria del consentimiento y/o salida voluntaria</a:t>
            </a:r>
          </a:p>
          <a:p>
            <a:r>
              <a:rPr lang="es-PA" dirty="0"/>
              <a:t>Documento de voluntades anticipadas</a:t>
            </a:r>
          </a:p>
          <a:p>
            <a:r>
              <a:rPr lang="es-PA" dirty="0"/>
              <a:t>Cuidados y derechos en fase terminal</a:t>
            </a:r>
          </a:p>
          <a:p>
            <a:r>
              <a:rPr lang="es-PA" dirty="0"/>
              <a:t>Representante del paciente</a:t>
            </a:r>
          </a:p>
          <a:p>
            <a:r>
              <a:rPr lang="es-PA" dirty="0"/>
              <a:t>Obligaciones del paciente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6BAAB93-B6B1-9D3E-1A0B-2D5E511584A1}"/>
              </a:ext>
            </a:extLst>
          </p:cNvPr>
          <p:cNvSpPr txBox="1"/>
          <p:nvPr/>
        </p:nvSpPr>
        <p:spPr>
          <a:xfrm>
            <a:off x="4572000" y="382858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A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E22C666-AC09-CF41-12DF-9AE18A288B40}"/>
              </a:ext>
            </a:extLst>
          </p:cNvPr>
          <p:cNvSpPr txBox="1"/>
          <p:nvPr/>
        </p:nvSpPr>
        <p:spPr>
          <a:xfrm>
            <a:off x="1262874" y="269710"/>
            <a:ext cx="6802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A" sz="2400" dirty="0"/>
              <a:t>Ley 68 de noviembre de 2003 y Decreto Ejecutivo 1458 de 6 Nov 2012 (</a:t>
            </a:r>
            <a:r>
              <a:rPr lang="es-PA" sz="2400" dirty="0" err="1"/>
              <a:t>reglamentac</a:t>
            </a:r>
            <a:r>
              <a:rPr lang="es-PA" sz="2400" dirty="0"/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36395520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E72F3CB6-51D2-69CD-E68E-FDFB4E799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C559AB37-3E08-EB4C-646A-4E88254CE53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1E172497-4338-EE5E-E5E9-D3C291288A3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</a:t>
            </a:r>
            <a:endParaRPr sz="22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EC79FD4-F915-41D3-B440-DD29629BB6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631" y="1083016"/>
            <a:ext cx="7908514" cy="3528733"/>
          </a:xfrm>
          <a:prstGeom prst="rect">
            <a:avLst/>
          </a:prstGeom>
        </p:spPr>
      </p:pic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97B94C78-9385-7702-7411-D49F82C749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A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6BAAB93-B6B1-9D3E-1A0B-2D5E511584A1}"/>
              </a:ext>
            </a:extLst>
          </p:cNvPr>
          <p:cNvSpPr txBox="1"/>
          <p:nvPr/>
        </p:nvSpPr>
        <p:spPr>
          <a:xfrm>
            <a:off x="4572000" y="382858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A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E22C666-AC09-CF41-12DF-9AE18A288B40}"/>
              </a:ext>
            </a:extLst>
          </p:cNvPr>
          <p:cNvSpPr txBox="1"/>
          <p:nvPr/>
        </p:nvSpPr>
        <p:spPr>
          <a:xfrm>
            <a:off x="1300977" y="132630"/>
            <a:ext cx="7157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s-PA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j-ea"/>
                <a:cs typeface="+mj-cs"/>
              </a:rPr>
              <a:t>Apoyo de los Trabajadores de la Salud</a:t>
            </a:r>
            <a:endParaRPr lang="es-PA" sz="3200" dirty="0"/>
          </a:p>
        </p:txBody>
      </p:sp>
    </p:spTree>
    <p:extLst>
      <p:ext uri="{BB962C8B-B14F-4D97-AF65-F5344CB8AC3E}">
        <p14:creationId xmlns:p14="http://schemas.microsoft.com/office/powerpoint/2010/main" val="5437587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452A905C-0A6C-588C-77E9-DE0B3797D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953D129B-516C-5F72-898B-848659F3122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F7C390D5-AE47-70C6-9EC7-2DCBCC34613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</a:t>
            </a:r>
            <a:endParaRPr sz="2200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5A8F1078-EB05-055E-86F5-5C7D8A7779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PA" sz="2400" dirty="0"/>
              <a:t>Plan de Seguridad general</a:t>
            </a:r>
          </a:p>
          <a:p>
            <a:r>
              <a:rPr lang="es-PA" sz="2400" dirty="0"/>
              <a:t>Plan de Emergencias internas</a:t>
            </a:r>
          </a:p>
          <a:p>
            <a:r>
              <a:rPr lang="es-PA" sz="2400" dirty="0"/>
              <a:t>Plan de Catástrofes externas</a:t>
            </a:r>
          </a:p>
          <a:p>
            <a:r>
              <a:rPr lang="es-PA" sz="2400" dirty="0"/>
              <a:t>Plan de suministros básicos</a:t>
            </a:r>
          </a:p>
          <a:p>
            <a:r>
              <a:rPr lang="es-PA" sz="2400" dirty="0"/>
              <a:t>Gestión de equipos médicos</a:t>
            </a:r>
          </a:p>
          <a:p>
            <a:r>
              <a:rPr lang="es-PA" sz="2400" dirty="0"/>
              <a:t>Gestión de materiales peligrosos</a:t>
            </a:r>
            <a:endParaRPr lang="es-ES" sz="2400" dirty="0"/>
          </a:p>
          <a:p>
            <a:endParaRPr lang="es-PA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E65245E-E601-21AB-E8D0-B4245A527D26}"/>
              </a:ext>
            </a:extLst>
          </p:cNvPr>
          <p:cNvSpPr txBox="1"/>
          <p:nvPr/>
        </p:nvSpPr>
        <p:spPr>
          <a:xfrm>
            <a:off x="4572000" y="382858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A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742A7B4-6FBC-E37F-1B38-3E75E7D7D70C}"/>
              </a:ext>
            </a:extLst>
          </p:cNvPr>
          <p:cNvSpPr txBox="1"/>
          <p:nvPr/>
        </p:nvSpPr>
        <p:spPr>
          <a:xfrm>
            <a:off x="1615440" y="445025"/>
            <a:ext cx="5059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A" sz="2000" dirty="0"/>
              <a:t>Buen Funcionamiento de las Instalaciones</a:t>
            </a:r>
          </a:p>
        </p:txBody>
      </p:sp>
    </p:spTree>
    <p:extLst>
      <p:ext uri="{BB962C8B-B14F-4D97-AF65-F5344CB8AC3E}">
        <p14:creationId xmlns:p14="http://schemas.microsoft.com/office/powerpoint/2010/main" val="14463748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452A905C-0A6C-588C-77E9-DE0B3797D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953D129B-516C-5F72-898B-848659F3122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70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F7C390D5-AE47-70C6-9EC7-2DCBCC34613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</a:t>
            </a:r>
            <a:endParaRPr sz="2200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5A8F1078-EB05-055E-86F5-5C7D8A7779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007138"/>
            <a:ext cx="8520600" cy="3416400"/>
          </a:xfrm>
        </p:spPr>
        <p:txBody>
          <a:bodyPr>
            <a:normAutofit fontScale="77500" lnSpcReduction="2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PA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Contribuir al fortalecimiento de la Caja del Seguro Social como organización de Seguridad Social, promoviendo las buenas prácticas y la mejora continua de la calidad y la seguridad en toda la organización.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PA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Promover la cultura de calidad y seguridad a lo largo de toda la organización, con liderazgo y responsabilidad, de manera que sea una sola visión desde nuestros líderes ejecutivos hasta nuestros trabajadores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PA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Crear un sistema de aprendizaje y mejora continua, en base a la detección y  prevención de las fallas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PA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Incluir al paciente y familiares como centro de la atención de salud y formar alianzas para hacerles participes de su propia salud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PA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Fortalecer el bienestar de los trabajadores, formando grupos de apoyo con la participación de salud mental y ocupacional</a:t>
            </a:r>
          </a:p>
          <a:p>
            <a:endParaRPr lang="es-PA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E65245E-E601-21AB-E8D0-B4245A527D26}"/>
              </a:ext>
            </a:extLst>
          </p:cNvPr>
          <p:cNvSpPr txBox="1"/>
          <p:nvPr/>
        </p:nvSpPr>
        <p:spPr>
          <a:xfrm>
            <a:off x="4572000" y="382858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A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742A7B4-6FBC-E37F-1B38-3E75E7D7D70C}"/>
              </a:ext>
            </a:extLst>
          </p:cNvPr>
          <p:cNvSpPr txBox="1"/>
          <p:nvPr/>
        </p:nvSpPr>
        <p:spPr>
          <a:xfrm>
            <a:off x="1615440" y="445025"/>
            <a:ext cx="5059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A" sz="2000" dirty="0"/>
              <a:t>Objetivos a Mediano Plazo</a:t>
            </a:r>
          </a:p>
        </p:txBody>
      </p:sp>
    </p:spTree>
    <p:extLst>
      <p:ext uri="{BB962C8B-B14F-4D97-AF65-F5344CB8AC3E}">
        <p14:creationId xmlns:p14="http://schemas.microsoft.com/office/powerpoint/2010/main" val="2647371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E0F33361-C090-FD8D-5F81-71255E224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5FAD2922-3843-0D89-A3E3-0B2766CF331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7339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15EB7A5A-0F71-533C-1A94-045D5EADC37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51758" y="288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4" name="Google Shape;64;p14">
            <a:extLst>
              <a:ext uri="{FF2B5EF4-FFF2-40B4-BE49-F238E27FC236}">
                <a16:creationId xmlns:a16="http://schemas.microsoft.com/office/drawing/2014/main" id="{A394B3F2-6E2D-D5CB-9022-396440B92DA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063084"/>
            <a:ext cx="8520600" cy="35058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391A754-F1D9-0EB0-DD2B-691D06A163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5440" y="337849"/>
            <a:ext cx="6023610" cy="41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8552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8D50C872-FFA4-AEC2-88AF-CF2A7B18F5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0D17A2BA-9754-C0A1-A784-90C7F1BECD5C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70" y="13263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555ABE72-ABB1-C27C-B2C4-B5A26946DF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</a:t>
            </a:r>
            <a:endParaRPr sz="2200" dirty="0"/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01D8CD0A-6F75-FB03-F899-B843E5AC1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2132" y="1064386"/>
            <a:ext cx="3569420" cy="3416400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A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monospaced for SAP" panose="020B0609020202030204" pitchFamily="49" charset="0"/>
                <a:ea typeface="+mn-ea"/>
                <a:cs typeface="+mn-cs"/>
              </a:rPr>
              <a:t>Lo que uno deja no es lo que está escrito en monumentos de piedras, sino lo que está tejido en la vida de otras personas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PA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monospaced for SAP" panose="020B0609020202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PA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monospaced for SAP" panose="020B0609020202030204" pitchFamily="49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A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monospaced for SAP" panose="020B0609020202030204" pitchFamily="49" charset="0"/>
                <a:ea typeface="+mn-ea"/>
                <a:cs typeface="+mn-cs"/>
              </a:rPr>
              <a:t>Pericles</a:t>
            </a:r>
            <a:endParaRPr kumimoji="0" lang="es-E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monospaced for SAP" panose="020B0609020202030204" pitchFamily="49" charset="0"/>
              <a:ea typeface="+mn-ea"/>
              <a:cs typeface="+mn-cs"/>
            </a:endParaRPr>
          </a:p>
          <a:p>
            <a:endParaRPr lang="es-PA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37B083E-9BF3-2DA6-3CCD-78021083AFA6}"/>
              </a:ext>
            </a:extLst>
          </p:cNvPr>
          <p:cNvSpPr txBox="1"/>
          <p:nvPr/>
        </p:nvSpPr>
        <p:spPr>
          <a:xfrm>
            <a:off x="4572000" y="382858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A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4421A9A-4B2B-5471-F7AA-CA5323EED906}"/>
              </a:ext>
            </a:extLst>
          </p:cNvPr>
          <p:cNvSpPr txBox="1"/>
          <p:nvPr/>
        </p:nvSpPr>
        <p:spPr>
          <a:xfrm>
            <a:off x="1412489" y="132630"/>
            <a:ext cx="5464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A" sz="2400" dirty="0"/>
              <a:t>METAS:  Atención Centrada en el paciente</a:t>
            </a:r>
            <a:endParaRPr lang="es-PA" sz="1200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67D738E9-EE48-34C1-CAB9-B5388E7C1F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9413" y="844512"/>
            <a:ext cx="2373872" cy="385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41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7339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/>
          <p:cNvSpPr txBox="1">
            <a:spLocks noGrp="1"/>
          </p:cNvSpPr>
          <p:nvPr>
            <p:ph type="title"/>
          </p:nvPr>
        </p:nvSpPr>
        <p:spPr>
          <a:xfrm>
            <a:off x="1151758" y="288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dirty="0"/>
              <a:t>La atención de salud es un proceso sistémico</a:t>
            </a:r>
            <a:endParaRPr dirty="0"/>
          </a:p>
        </p:txBody>
      </p:sp>
      <p:sp>
        <p:nvSpPr>
          <p:cNvPr id="64" name="Google Shape;64;p14"/>
          <p:cNvSpPr txBox="1">
            <a:spLocks noGrp="1"/>
          </p:cNvSpPr>
          <p:nvPr>
            <p:ph type="body" idx="1"/>
          </p:nvPr>
        </p:nvSpPr>
        <p:spPr>
          <a:xfrm>
            <a:off x="311700" y="1063084"/>
            <a:ext cx="8520600" cy="35058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285750" indent="-285750">
              <a:spcAft>
                <a:spcPts val="1200"/>
              </a:spcAft>
            </a:pPr>
            <a:r>
              <a:rPr lang="es-PA" dirty="0"/>
              <a:t>La razón de que la atención de salud sea una actividad de alto riesgo, depende de una multiplicidad de factores y procesos involucrados en la misma</a:t>
            </a:r>
          </a:p>
          <a:p>
            <a:pPr marL="285750" indent="-285750">
              <a:spcAft>
                <a:spcPts val="1200"/>
              </a:spcAft>
            </a:pPr>
            <a:r>
              <a:rPr lang="es-PA" dirty="0"/>
              <a:t>Personal suficiente, apto y capacitado, medicamentos, insumos y equipos médicos de calidad y funcionando adecuadamente</a:t>
            </a:r>
          </a:p>
          <a:p>
            <a:pPr marL="285750" indent="-285750">
              <a:spcAft>
                <a:spcPts val="1200"/>
              </a:spcAft>
            </a:pPr>
            <a:r>
              <a:rPr lang="es-PA" dirty="0"/>
              <a:t>Gestión de medicamentos e insumos adecuada y a tiempo</a:t>
            </a:r>
          </a:p>
          <a:p>
            <a:pPr marL="285750" indent="-285750">
              <a:spcAft>
                <a:spcPts val="1200"/>
              </a:spcAft>
            </a:pPr>
            <a:r>
              <a:rPr lang="es-PA" dirty="0"/>
              <a:t>Trabajo multidisciplinario coordinado y de calidad</a:t>
            </a:r>
          </a:p>
          <a:p>
            <a:pPr marL="285750" indent="-285750">
              <a:spcAft>
                <a:spcPts val="1200"/>
              </a:spcAft>
            </a:pPr>
            <a:r>
              <a:rPr lang="es-PA" dirty="0"/>
              <a:t>Normas y procedimientos, al igual que supervisión en sitio y adecuada</a:t>
            </a:r>
          </a:p>
          <a:p>
            <a:pPr marL="285750" indent="-285750">
              <a:spcAft>
                <a:spcPts val="1200"/>
              </a:spcAft>
            </a:pPr>
            <a:r>
              <a:rPr lang="es-PA" dirty="0"/>
              <a:t>Gestión de calidad y Seguridad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37721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1E675F0A-7103-C39E-D2BD-3CCD6A389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8480AB8D-CAB5-89CF-C873-DA0A128E0A6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7339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9D645286-46D6-6897-A410-1EE2C3FA52C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51758" y="288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dirty="0"/>
              <a:t>Errores en la práctica médica</a:t>
            </a:r>
            <a:endParaRPr dirty="0"/>
          </a:p>
        </p:txBody>
      </p:sp>
      <p:sp>
        <p:nvSpPr>
          <p:cNvPr id="64" name="Google Shape;64;p14">
            <a:extLst>
              <a:ext uri="{FF2B5EF4-FFF2-40B4-BE49-F238E27FC236}">
                <a16:creationId xmlns:a16="http://schemas.microsoft.com/office/drawing/2014/main" id="{0C45C753-48A9-3CF8-C080-DB5B6B9D0C2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063084"/>
            <a:ext cx="8520600" cy="35058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1A70FE6-41ED-4D05-F363-EF3DAB05D3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1758" y="791170"/>
            <a:ext cx="6840484" cy="393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376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1E675F0A-7103-C39E-D2BD-3CCD6A389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8480AB8D-CAB5-89CF-C873-DA0A128E0A6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34121" y="7565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9D645286-46D6-6897-A410-1EE2C3FA52C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6382266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dirty="0"/>
              <a:t>                 Aprendiendo de nuestros errores</a:t>
            </a:r>
            <a:endParaRPr dirty="0"/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DF908BA2-4534-4CA3-903F-EC6E1F3C7B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PA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1976, John </a:t>
            </a:r>
            <a:r>
              <a:rPr kumimoji="0" lang="es-PA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Styner</a:t>
            </a:r>
            <a:r>
              <a:rPr kumimoji="0" lang="es-PA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un ortopeda sufrió un accidente en su helicóptero, en Nebraska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PA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Los cuidados que recibió en el hospital local fueron totalmente inadecuados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PA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Esto dio pie al ATLS, que marco una diferencia en la primera hora de atención después de un trauma, que se inició en 1980</a:t>
            </a:r>
          </a:p>
          <a:p>
            <a:endParaRPr lang="es-ES" dirty="0"/>
          </a:p>
        </p:txBody>
      </p:sp>
      <p:pic>
        <p:nvPicPr>
          <p:cNvPr id="7" name="Marcador de contenido 3">
            <a:extLst>
              <a:ext uri="{FF2B5EF4-FFF2-40B4-BE49-F238E27FC236}">
                <a16:creationId xmlns:a16="http://schemas.microsoft.com/office/drawing/2014/main" id="{EB35966A-A4BF-4267-A990-0167D5957A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2526" y="1311300"/>
            <a:ext cx="3729038" cy="253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548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5DA5BEA9-A26A-66E0-5EAF-E350C91C2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6849AA14-C72A-9776-5083-F10DFD13270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7339" y="0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61BB1502-7575-1A73-471D-E7AD4BF14B1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51758" y="288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dirty="0"/>
              <a:t>Poniendo la seguridad en contexto</a:t>
            </a:r>
            <a:endParaRPr dirty="0"/>
          </a:p>
        </p:txBody>
      </p:sp>
      <p:sp>
        <p:nvSpPr>
          <p:cNvPr id="64" name="Google Shape;64;p14">
            <a:extLst>
              <a:ext uri="{FF2B5EF4-FFF2-40B4-BE49-F238E27FC236}">
                <a16:creationId xmlns:a16="http://schemas.microsoft.com/office/drawing/2014/main" id="{13B143B4-C440-390B-F9BF-03D6BADB404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063084"/>
            <a:ext cx="8520600" cy="35058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3727ACD-2A63-47FD-B060-2610F0E435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747" y="713933"/>
            <a:ext cx="7428495" cy="3862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22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>
          <a:extLst>
            <a:ext uri="{FF2B5EF4-FFF2-40B4-BE49-F238E27FC236}">
              <a16:creationId xmlns:a16="http://schemas.microsoft.com/office/drawing/2014/main" id="{492094C9-17F0-9A52-6AD4-E7A7C008D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>
            <a:extLst>
              <a:ext uri="{FF2B5EF4-FFF2-40B4-BE49-F238E27FC236}">
                <a16:creationId xmlns:a16="http://schemas.microsoft.com/office/drawing/2014/main" id="{FD3F6F01-B171-D5AA-D27A-27614FDE867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03059" y="-11684"/>
            <a:ext cx="913973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>
            <a:extLst>
              <a:ext uri="{FF2B5EF4-FFF2-40B4-BE49-F238E27FC236}">
                <a16:creationId xmlns:a16="http://schemas.microsoft.com/office/drawing/2014/main" id="{FAD8A81C-573A-3249-1F3D-5D4A32A1AB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A" sz="2200" dirty="0"/>
              <a:t>        Sistema de información para seguridad de los pacientes</a:t>
            </a:r>
            <a:endParaRPr sz="2200" dirty="0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2A776EAD-8B88-BA32-72D3-B0B02F85F8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BD73542-0B06-4E59-BF7B-10F9CDABC4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380" y="445025"/>
            <a:ext cx="8201679" cy="425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683641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Custom 1">
      <a:dk1>
        <a:srgbClr val="000000"/>
      </a:dk1>
      <a:lt1>
        <a:srgbClr val="FFFFFF"/>
      </a:lt1>
      <a:dk2>
        <a:srgbClr val="545454"/>
      </a:dk2>
      <a:lt2>
        <a:srgbClr val="C8C8C8"/>
      </a:lt2>
      <a:accent1>
        <a:srgbClr val="007E66"/>
      </a:accent1>
      <a:accent2>
        <a:srgbClr val="95509D"/>
      </a:accent2>
      <a:accent3>
        <a:srgbClr val="2EB135"/>
      </a:accent3>
      <a:accent4>
        <a:srgbClr val="FFC82E"/>
      </a:accent4>
      <a:accent5>
        <a:srgbClr val="00A0DE"/>
      </a:accent5>
      <a:accent6>
        <a:srgbClr val="8EDD00"/>
      </a:accent6>
      <a:hlink>
        <a:srgbClr val="00A0DE"/>
      </a:hlink>
      <a:folHlink>
        <a:srgbClr val="95509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2400" dirty="0" err="1" smtClean="0">
            <a:latin typeface="Calibri" panose="020F0502020204030204" pitchFamily="34" charset="0"/>
            <a:cs typeface="Calibri" panose="020F050202020403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0" id="{1AE50A13-3CEB-0A40-89E5-78235275D451}" vid="{3140EEA8-1926-614D-8800-DE2A86D20BED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Sector">
  <a:themeElements>
    <a:clrScheme name="Sector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ector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ector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1829</Words>
  <Application>Microsoft Office PowerPoint</Application>
  <PresentationFormat>Presentación en pantalla (16:9)</PresentationFormat>
  <Paragraphs>211</Paragraphs>
  <Slides>40</Slides>
  <Notes>34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40</vt:i4>
      </vt:variant>
    </vt:vector>
  </HeadingPairs>
  <TitlesOfParts>
    <vt:vector size="56" baseType="lpstr">
      <vt:lpstr>Century Gothic</vt:lpstr>
      <vt:lpstr>Arial</vt:lpstr>
      <vt:lpstr>YypkrtAdvTT7329fd89.I</vt:lpstr>
      <vt:lpstr>Corbel</vt:lpstr>
      <vt:lpstr>Calibri Light</vt:lpstr>
      <vt:lpstr>Wingdings 3</vt:lpstr>
      <vt:lpstr>ClmfdbAdvTTe45e47d2</vt:lpstr>
      <vt:lpstr>Arial monospaced for SAP</vt:lpstr>
      <vt:lpstr>MyriadPro-Regular</vt:lpstr>
      <vt:lpstr>Montserrat ExtraBold</vt:lpstr>
      <vt:lpstr>Tw Cen MT</vt:lpstr>
      <vt:lpstr>Calibri</vt:lpstr>
      <vt:lpstr>Simple Light</vt:lpstr>
      <vt:lpstr>1_Custom Design</vt:lpstr>
      <vt:lpstr>Tema de Office</vt:lpstr>
      <vt:lpstr>Sector</vt:lpstr>
      <vt:lpstr>Introduciendo la cultura de calidad y seguridad</vt:lpstr>
      <vt:lpstr>Presentación de PowerPoint</vt:lpstr>
      <vt:lpstr>Calidad de los Servicios de Salud</vt:lpstr>
      <vt:lpstr>Presentación de PowerPoint</vt:lpstr>
      <vt:lpstr>La atención de salud es un proceso sistémico</vt:lpstr>
      <vt:lpstr>Errores en la práctica médica</vt:lpstr>
      <vt:lpstr>                 Aprendiendo de nuestros errores</vt:lpstr>
      <vt:lpstr>Poniendo la seguridad en contexto</vt:lpstr>
      <vt:lpstr>        Sistema de información para seguridad de los pacientes</vt:lpstr>
      <vt:lpstr>        </vt:lpstr>
      <vt:lpstr>        </vt:lpstr>
      <vt:lpstr>        </vt:lpstr>
      <vt:lpstr>Cultura de Calidad y Seguridad</vt:lpstr>
      <vt:lpstr>Cultura de Calidad y Seguridad</vt:lpstr>
      <vt:lpstr>Modelo del queso suizo de Reason: multicausalidad, enfoque  sistémico</vt:lpstr>
      <vt:lpstr>Metas Internacionales de Seguridad del Paciente</vt:lpstr>
      <vt:lpstr>Sistema de Reporte de Incidentes y Aprendizaje</vt:lpstr>
      <vt:lpstr>Presentación de PowerPoint</vt:lpstr>
      <vt:lpstr>Características del Sistema</vt:lpstr>
      <vt:lpstr>Análisis del Caso - Ishikawa</vt:lpstr>
      <vt:lpstr>        Sistema de identificación y análisis de eventos adversos robusto</vt:lpstr>
      <vt:lpstr>Hospital Universitario de Nagoya, en Japón</vt:lpstr>
      <vt:lpstr>Reportes hechos por personal médico según departamentos</vt:lpstr>
      <vt:lpstr>                   </vt:lpstr>
      <vt:lpstr>                   Organizaciones de Aprendizaje</vt:lpstr>
      <vt:lpstr>Sistema de Aprendizaje Organizacional</vt:lpstr>
      <vt:lpstr>Procesos de Garantía y Mejora de la Calidad</vt:lpstr>
      <vt:lpstr>        Sistema de información para seguridad de los pacientes</vt:lpstr>
      <vt:lpstr>        </vt:lpstr>
      <vt:lpstr>        </vt:lpstr>
      <vt:lpstr>        </vt:lpstr>
      <vt:lpstr>        </vt:lpstr>
      <vt:lpstr>Atención de Salud:   Proceso Diagnóstico y Tratamiento</vt:lpstr>
      <vt:lpstr>        </vt:lpstr>
      <vt:lpstr>        </vt:lpstr>
      <vt:lpstr>        </vt:lpstr>
      <vt:lpstr>        </vt:lpstr>
      <vt:lpstr>        </vt:lpstr>
      <vt:lpstr>        </vt:lpstr>
      <vt:lpstr>   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AGREGAR TITULO</dc:title>
  <dc:creator>Cedeño Acevedo, Paola Alejandra</dc:creator>
  <cp:lastModifiedBy>Eric Ulloa</cp:lastModifiedBy>
  <cp:revision>20</cp:revision>
  <dcterms:modified xsi:type="dcterms:W3CDTF">2025-02-20T12:59:03Z</dcterms:modified>
</cp:coreProperties>
</file>