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90" r:id="rId4"/>
    <p:sldId id="258" r:id="rId5"/>
    <p:sldId id="291" r:id="rId6"/>
    <p:sldId id="261" r:id="rId7"/>
    <p:sldId id="263" r:id="rId8"/>
    <p:sldId id="302" r:id="rId9"/>
    <p:sldId id="289" r:id="rId10"/>
    <p:sldId id="303" r:id="rId11"/>
    <p:sldId id="304" r:id="rId12"/>
    <p:sldId id="292" r:id="rId13"/>
    <p:sldId id="266" r:id="rId14"/>
    <p:sldId id="296" r:id="rId15"/>
    <p:sldId id="294" r:id="rId16"/>
    <p:sldId id="295" r:id="rId17"/>
    <p:sldId id="297" r:id="rId18"/>
    <p:sldId id="298" r:id="rId19"/>
    <p:sldId id="299" r:id="rId20"/>
    <p:sldId id="293" r:id="rId21"/>
    <p:sldId id="305" r:id="rId22"/>
    <p:sldId id="306" r:id="rId23"/>
    <p:sldId id="307" r:id="rId24"/>
    <p:sldId id="308" r:id="rId25"/>
    <p:sldId id="310" r:id="rId26"/>
    <p:sldId id="279" r:id="rId27"/>
    <p:sldId id="301" r:id="rId28"/>
    <p:sldId id="300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D70"/>
    <a:srgbClr val="00B0EA"/>
    <a:srgbClr val="ECF6FA"/>
    <a:srgbClr val="B1272A"/>
    <a:srgbClr val="3C6C99"/>
    <a:srgbClr val="F8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165DA-2399-45E2-A4EE-369A9E06EFBD}" v="45" dt="2024-11-22T11:59:36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7"/>
    <p:restoredTop sz="94646"/>
  </p:normalViewPr>
  <p:slideViewPr>
    <p:cSldViewPr snapToGrid="0">
      <p:cViewPr varScale="1">
        <p:scale>
          <a:sx n="69" d="100"/>
          <a:sy n="6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70503b44024285/Documents/BID/LMK/CONSULTING/PANAMA%20-%20BID/IDB/III/4.%20Revision%20modelo%20CSS/data_17322402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70503b44024285/Documents/BID/LMK/CONSULTING/PANAMA%20-%20BID/IDB/III/4.%20Revision%20modelo%20CSS/modelo%20REFORMA%20CSS%20bueno%20uso%20FInal-reforma%20basesoit%20cuad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870503b44024285/Documents/BID/LMK/CONSULTING/PANAMA%20-%20BID/IDB/III/4.%20Revision%20modelo%20CSS/modelo%20REFORMA%20CSS%20bueno%20uso%20FInal-reforma%20basesoit%20cuad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Crecimiento del PIB</a:t>
            </a:r>
            <a:r>
              <a:rPr lang="en-GB" baseline="0"/>
              <a:t> a precios corrientes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datos!$F$3:$F$15</c:f>
              <c:numCache>
                <c:formatCode>0.0%</c:formatCode>
                <c:ptCount val="13"/>
                <c:pt idx="0">
                  <c:v>0.17818911356474532</c:v>
                </c:pt>
                <c:pt idx="1">
                  <c:v>0.16558470987390139</c:v>
                </c:pt>
                <c:pt idx="2">
                  <c:v>0.1278824297076202</c:v>
                </c:pt>
                <c:pt idx="3">
                  <c:v>9.47691655195535E-2</c:v>
                </c:pt>
                <c:pt idx="4">
                  <c:v>8.3536353892512683E-2</c:v>
                </c:pt>
                <c:pt idx="5">
                  <c:v>7.0546397859044596E-2</c:v>
                </c:pt>
                <c:pt idx="6">
                  <c:v>7.4170265804818225E-2</c:v>
                </c:pt>
                <c:pt idx="7">
                  <c:v>4.3835430276556009E-2</c:v>
                </c:pt>
                <c:pt idx="8">
                  <c:v>3.6074719785686327E-2</c:v>
                </c:pt>
                <c:pt idx="9">
                  <c:v>-0.18121954467385504</c:v>
                </c:pt>
                <c:pt idx="10">
                  <c:v>0.18077549330242682</c:v>
                </c:pt>
                <c:pt idx="11">
                  <c:v>0.13523534875520782</c:v>
                </c:pt>
                <c:pt idx="12">
                  <c:v>8.9645361342084451E-2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B2-4C7D-B996-E13B1002F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963224"/>
        <c:axId val="186959696"/>
      </c:lineChart>
      <c:catAx>
        <c:axId val="1869632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86959696"/>
        <c:crosses val="autoZero"/>
        <c:auto val="1"/>
        <c:lblAlgn val="ctr"/>
        <c:lblOffset val="100"/>
        <c:noMultiLvlLbl val="0"/>
      </c:catAx>
      <c:valAx>
        <c:axId val="18695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8696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Ingresos</a:t>
            </a:r>
            <a:r>
              <a:rPr lang="en-GB" sz="1600" b="1" baseline="0"/>
              <a:t> y gastos con cambios propuestos </a:t>
            </a:r>
            <a:endParaRPr lang="en-GB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Déficit/Superávit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val>
            <c:numRef>
              <c:f>Sheet1!$D$2:$D$87</c:f>
              <c:numCache>
                <c:formatCode>0.0%</c:formatCode>
                <c:ptCount val="86"/>
                <c:pt idx="0">
                  <c:v>8.4636313728239376E-3</c:v>
                </c:pt>
                <c:pt idx="1">
                  <c:v>7.8988158837341484E-3</c:v>
                </c:pt>
                <c:pt idx="2">
                  <c:v>2.2199578201471764E-2</c:v>
                </c:pt>
                <c:pt idx="3">
                  <c:v>2.5214073579837178E-2</c:v>
                </c:pt>
                <c:pt idx="4">
                  <c:v>2.5627066869530087E-2</c:v>
                </c:pt>
                <c:pt idx="5">
                  <c:v>2.6019033654671297E-2</c:v>
                </c:pt>
                <c:pt idx="6">
                  <c:v>2.5364460317681903E-2</c:v>
                </c:pt>
                <c:pt idx="7">
                  <c:v>2.5661981080784563E-2</c:v>
                </c:pt>
                <c:pt idx="8">
                  <c:v>2.4931009893304542E-2</c:v>
                </c:pt>
                <c:pt idx="9">
                  <c:v>2.6611190451646709E-2</c:v>
                </c:pt>
                <c:pt idx="10">
                  <c:v>2.7311317508240892E-2</c:v>
                </c:pt>
                <c:pt idx="11">
                  <c:v>2.8941975557700398E-2</c:v>
                </c:pt>
                <c:pt idx="12">
                  <c:v>2.8379782041795153E-2</c:v>
                </c:pt>
                <c:pt idx="13">
                  <c:v>2.8680831655985981E-2</c:v>
                </c:pt>
                <c:pt idx="14">
                  <c:v>2.7892319669796103E-2</c:v>
                </c:pt>
                <c:pt idx="15">
                  <c:v>2.701695134182595E-2</c:v>
                </c:pt>
                <c:pt idx="16">
                  <c:v>2.6058244776541152E-2</c:v>
                </c:pt>
                <c:pt idx="17">
                  <c:v>2.5023200326019547E-2</c:v>
                </c:pt>
                <c:pt idx="18">
                  <c:v>2.389945029087559E-2</c:v>
                </c:pt>
                <c:pt idx="19">
                  <c:v>2.2696131047874574E-2</c:v>
                </c:pt>
                <c:pt idx="20">
                  <c:v>2.1443233362663405E-2</c:v>
                </c:pt>
                <c:pt idx="21">
                  <c:v>2.015518020714533E-2</c:v>
                </c:pt>
                <c:pt idx="22">
                  <c:v>1.8837034262977968E-2</c:v>
                </c:pt>
                <c:pt idx="23">
                  <c:v>1.7492393308902086E-2</c:v>
                </c:pt>
                <c:pt idx="24">
                  <c:v>1.6108595932337259E-2</c:v>
                </c:pt>
                <c:pt idx="25">
                  <c:v>1.4665364315422119E-2</c:v>
                </c:pt>
                <c:pt idx="26">
                  <c:v>1.3195142630252094E-2</c:v>
                </c:pt>
                <c:pt idx="27">
                  <c:v>1.2717716211228386E-2</c:v>
                </c:pt>
                <c:pt idx="28">
                  <c:v>1.1212589551662391E-2</c:v>
                </c:pt>
                <c:pt idx="29">
                  <c:v>1.0665314612590016E-2</c:v>
                </c:pt>
                <c:pt idx="30">
                  <c:v>9.0692323546285383E-3</c:v>
                </c:pt>
                <c:pt idx="31">
                  <c:v>8.4163343882850961E-3</c:v>
                </c:pt>
                <c:pt idx="32">
                  <c:v>6.703481277961415E-3</c:v>
                </c:pt>
                <c:pt idx="33">
                  <c:v>4.920312000480237E-3</c:v>
                </c:pt>
                <c:pt idx="34">
                  <c:v>4.0554744009159843E-3</c:v>
                </c:pt>
                <c:pt idx="35">
                  <c:v>2.1100949270795796E-3</c:v>
                </c:pt>
                <c:pt idx="36">
                  <c:v>8.7204326450998626E-5</c:v>
                </c:pt>
                <c:pt idx="37">
                  <c:v>-2.0111505675144345E-3</c:v>
                </c:pt>
                <c:pt idx="38">
                  <c:v>-3.181125866266156E-3</c:v>
                </c:pt>
                <c:pt idx="39">
                  <c:v>-5.411106263409883E-3</c:v>
                </c:pt>
                <c:pt idx="40">
                  <c:v>-6.6850276841062956E-3</c:v>
                </c:pt>
                <c:pt idx="41">
                  <c:v>-7.999138836758686E-3</c:v>
                </c:pt>
                <c:pt idx="42">
                  <c:v>-9.3493682020534818E-3</c:v>
                </c:pt>
                <c:pt idx="43">
                  <c:v>-9.7246464353752601E-3</c:v>
                </c:pt>
                <c:pt idx="44">
                  <c:v>-1.1106683035316658E-2</c:v>
                </c:pt>
                <c:pt idx="45">
                  <c:v>-1.1469891060635097E-2</c:v>
                </c:pt>
                <c:pt idx="46">
                  <c:v>-1.0803035234212228E-2</c:v>
                </c:pt>
                <c:pt idx="47">
                  <c:v>-1.1104465467760394E-2</c:v>
                </c:pt>
                <c:pt idx="48">
                  <c:v>-1.1364279767771421E-2</c:v>
                </c:pt>
                <c:pt idx="49">
                  <c:v>-1.0567861358999158E-2</c:v>
                </c:pt>
                <c:pt idx="50">
                  <c:v>-9.7012215264895736E-3</c:v>
                </c:pt>
                <c:pt idx="51">
                  <c:v>-8.7582040455069787E-3</c:v>
                </c:pt>
                <c:pt idx="52">
                  <c:v>-7.7387058876849171E-3</c:v>
                </c:pt>
                <c:pt idx="53">
                  <c:v>-7.6427995091007776E-3</c:v>
                </c:pt>
                <c:pt idx="54">
                  <c:v>-6.4706472574571836E-3</c:v>
                </c:pt>
                <c:pt idx="55">
                  <c:v>-5.2231200136627666E-3</c:v>
                </c:pt>
                <c:pt idx="56">
                  <c:v>-4.9013731402579898E-3</c:v>
                </c:pt>
                <c:pt idx="57">
                  <c:v>-3.5067861829003004E-3</c:v>
                </c:pt>
                <c:pt idx="58">
                  <c:v>-3.0411449150562278E-3</c:v>
                </c:pt>
                <c:pt idx="59">
                  <c:v>-1.506385584144735E-3</c:v>
                </c:pt>
                <c:pt idx="60">
                  <c:v>-9.0467150300595559E-4</c:v>
                </c:pt>
                <c:pt idx="61">
                  <c:v>-2.3837171625243694E-4</c:v>
                </c:pt>
                <c:pt idx="62">
                  <c:v>4.8998453951393586E-4</c:v>
                </c:pt>
                <c:pt idx="63">
                  <c:v>1.2887507336205827E-3</c:v>
                </c:pt>
                <c:pt idx="64">
                  <c:v>2.1586318912519206E-3</c:v>
                </c:pt>
                <c:pt idx="65">
                  <c:v>3.0813951241737449E-3</c:v>
                </c:pt>
                <c:pt idx="66">
                  <c:v>4.0539780813437162E-3</c:v>
                </c:pt>
                <c:pt idx="67">
                  <c:v>5.0732985731116176E-3</c:v>
                </c:pt>
                <c:pt idx="68">
                  <c:v>6.1362620678853345E-3</c:v>
                </c:pt>
                <c:pt idx="69">
                  <c:v>7.2399610440865066E-3</c:v>
                </c:pt>
                <c:pt idx="70">
                  <c:v>7.381615906993955E-3</c:v>
                </c:pt>
                <c:pt idx="71">
                  <c:v>8.5585570976420382E-3</c:v>
                </c:pt>
                <c:pt idx="72">
                  <c:v>8.768270406996112E-3</c:v>
                </c:pt>
                <c:pt idx="73">
                  <c:v>1.0008366253165538E-2</c:v>
                </c:pt>
                <c:pt idx="74">
                  <c:v>1.0276648623586297E-2</c:v>
                </c:pt>
                <c:pt idx="75">
                  <c:v>1.1571197369109063E-2</c:v>
                </c:pt>
                <c:pt idx="76">
                  <c:v>1.1890433645111059E-2</c:v>
                </c:pt>
                <c:pt idx="77">
                  <c:v>1.2233075027898074E-2</c:v>
                </c:pt>
                <c:pt idx="78">
                  <c:v>1.3598120955385635E-2</c:v>
                </c:pt>
                <c:pt idx="79">
                  <c:v>1.3984759969456169E-2</c:v>
                </c:pt>
                <c:pt idx="80">
                  <c:v>1.4392257608202822E-2</c:v>
                </c:pt>
                <c:pt idx="81">
                  <c:v>1.4819982682034676E-2</c:v>
                </c:pt>
                <c:pt idx="82">
                  <c:v>1.6267577216271336E-2</c:v>
                </c:pt>
                <c:pt idx="83">
                  <c:v>1.6734948048549539E-2</c:v>
                </c:pt>
                <c:pt idx="84">
                  <c:v>1.722217225135738E-2</c:v>
                </c:pt>
                <c:pt idx="85">
                  <c:v>1.7729424143942348E-2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CB-4C2C-AA7D-58F493109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535120"/>
        <c:axId val="26953629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Sheet1!$A$2:$A$87</c:f>
              <c:numCache>
                <c:formatCode>General</c:formatCode>
                <c:ptCount val="8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  <c:pt idx="55">
                  <c:v>2078</c:v>
                </c:pt>
                <c:pt idx="56">
                  <c:v>2079</c:v>
                </c:pt>
                <c:pt idx="57">
                  <c:v>2080</c:v>
                </c:pt>
                <c:pt idx="58">
                  <c:v>2081</c:v>
                </c:pt>
                <c:pt idx="59">
                  <c:v>2082</c:v>
                </c:pt>
                <c:pt idx="60">
                  <c:v>2083</c:v>
                </c:pt>
                <c:pt idx="61">
                  <c:v>2084</c:v>
                </c:pt>
                <c:pt idx="62">
                  <c:v>2085</c:v>
                </c:pt>
                <c:pt idx="63">
                  <c:v>2086</c:v>
                </c:pt>
                <c:pt idx="64">
                  <c:v>2087</c:v>
                </c:pt>
                <c:pt idx="65">
                  <c:v>2088</c:v>
                </c:pt>
                <c:pt idx="66">
                  <c:v>2089</c:v>
                </c:pt>
                <c:pt idx="67">
                  <c:v>2090</c:v>
                </c:pt>
                <c:pt idx="68">
                  <c:v>2091</c:v>
                </c:pt>
                <c:pt idx="69">
                  <c:v>2092</c:v>
                </c:pt>
                <c:pt idx="70">
                  <c:v>2093</c:v>
                </c:pt>
                <c:pt idx="71">
                  <c:v>2094</c:v>
                </c:pt>
                <c:pt idx="72">
                  <c:v>2095</c:v>
                </c:pt>
                <c:pt idx="73">
                  <c:v>2096</c:v>
                </c:pt>
                <c:pt idx="74">
                  <c:v>2097</c:v>
                </c:pt>
                <c:pt idx="75">
                  <c:v>2098</c:v>
                </c:pt>
                <c:pt idx="76">
                  <c:v>2099</c:v>
                </c:pt>
                <c:pt idx="77">
                  <c:v>2100</c:v>
                </c:pt>
                <c:pt idx="78">
                  <c:v>2101</c:v>
                </c:pt>
                <c:pt idx="79">
                  <c:v>2102</c:v>
                </c:pt>
                <c:pt idx="80">
                  <c:v>2103</c:v>
                </c:pt>
                <c:pt idx="81">
                  <c:v>2104</c:v>
                </c:pt>
                <c:pt idx="82">
                  <c:v>2105</c:v>
                </c:pt>
                <c:pt idx="83">
                  <c:v>2106</c:v>
                </c:pt>
                <c:pt idx="84">
                  <c:v>2107</c:v>
                </c:pt>
                <c:pt idx="85">
                  <c:v>2108</c:v>
                </c:pt>
              </c:numCache>
            </c:numRef>
          </c:cat>
          <c:val>
            <c:numRef>
              <c:f>Sheet1!$B$2:$B$87</c:f>
              <c:numCache>
                <c:formatCode>0.0%</c:formatCode>
                <c:ptCount val="86"/>
                <c:pt idx="0">
                  <c:v>3.4363631372823937E-2</c:v>
                </c:pt>
                <c:pt idx="1">
                  <c:v>3.3898815883734147E-2</c:v>
                </c:pt>
                <c:pt idx="2">
                  <c:v>4.8199578201471763E-2</c:v>
                </c:pt>
                <c:pt idx="3">
                  <c:v>5.1214073579837177E-2</c:v>
                </c:pt>
                <c:pt idx="4">
                  <c:v>5.1627066869530086E-2</c:v>
                </c:pt>
                <c:pt idx="5">
                  <c:v>5.2019033654671296E-2</c:v>
                </c:pt>
                <c:pt idx="6">
                  <c:v>5.2364460317681903E-2</c:v>
                </c:pt>
                <c:pt idx="7">
                  <c:v>5.2661981080784563E-2</c:v>
                </c:pt>
                <c:pt idx="8">
                  <c:v>5.2931009893304543E-2</c:v>
                </c:pt>
                <c:pt idx="9">
                  <c:v>5.3611190451646709E-2</c:v>
                </c:pt>
                <c:pt idx="10">
                  <c:v>5.4311317508240892E-2</c:v>
                </c:pt>
                <c:pt idx="11">
                  <c:v>5.4941975557700397E-2</c:v>
                </c:pt>
                <c:pt idx="12">
                  <c:v>5.5379782041795153E-2</c:v>
                </c:pt>
                <c:pt idx="13">
                  <c:v>5.5680831655985981E-2</c:v>
                </c:pt>
                <c:pt idx="14">
                  <c:v>5.5892319669796103E-2</c:v>
                </c:pt>
                <c:pt idx="15">
                  <c:v>5.6016951341825952E-2</c:v>
                </c:pt>
                <c:pt idx="16">
                  <c:v>5.6058244776541151E-2</c:v>
                </c:pt>
                <c:pt idx="17">
                  <c:v>5.6023200326019547E-2</c:v>
                </c:pt>
                <c:pt idx="18">
                  <c:v>5.5899450290875591E-2</c:v>
                </c:pt>
                <c:pt idx="19">
                  <c:v>5.5696131047874575E-2</c:v>
                </c:pt>
                <c:pt idx="20">
                  <c:v>5.5443233362663408E-2</c:v>
                </c:pt>
                <c:pt idx="21">
                  <c:v>5.5155180207145334E-2</c:v>
                </c:pt>
                <c:pt idx="22">
                  <c:v>5.4837034262977966E-2</c:v>
                </c:pt>
                <c:pt idx="23">
                  <c:v>5.4492393308902085E-2</c:v>
                </c:pt>
                <c:pt idx="24">
                  <c:v>5.4108595932337258E-2</c:v>
                </c:pt>
                <c:pt idx="25">
                  <c:v>5.3665364315422119E-2</c:v>
                </c:pt>
                <c:pt idx="26">
                  <c:v>5.3195142630252094E-2</c:v>
                </c:pt>
                <c:pt idx="27">
                  <c:v>5.2717716211228387E-2</c:v>
                </c:pt>
                <c:pt idx="28">
                  <c:v>5.2212589551662393E-2</c:v>
                </c:pt>
                <c:pt idx="29">
                  <c:v>5.1665314612590017E-2</c:v>
                </c:pt>
                <c:pt idx="30">
                  <c:v>5.1069232354628541E-2</c:v>
                </c:pt>
                <c:pt idx="31">
                  <c:v>5.0416334388285099E-2</c:v>
                </c:pt>
                <c:pt idx="32">
                  <c:v>4.9703481277961412E-2</c:v>
                </c:pt>
                <c:pt idx="33">
                  <c:v>4.8920312000480234E-2</c:v>
                </c:pt>
                <c:pt idx="34">
                  <c:v>4.8055474400915982E-2</c:v>
                </c:pt>
                <c:pt idx="35">
                  <c:v>4.7110094927079578E-2</c:v>
                </c:pt>
                <c:pt idx="36">
                  <c:v>4.6087204326450998E-2</c:v>
                </c:pt>
                <c:pt idx="37">
                  <c:v>4.4988849432485566E-2</c:v>
                </c:pt>
                <c:pt idx="38">
                  <c:v>4.3818874133733844E-2</c:v>
                </c:pt>
                <c:pt idx="39">
                  <c:v>4.2588893736590118E-2</c:v>
                </c:pt>
                <c:pt idx="40">
                  <c:v>4.1314972315893705E-2</c:v>
                </c:pt>
                <c:pt idx="41">
                  <c:v>4.0000861163241315E-2</c:v>
                </c:pt>
                <c:pt idx="42">
                  <c:v>3.8650631797946519E-2</c:v>
                </c:pt>
                <c:pt idx="43">
                  <c:v>3.727535356462474E-2</c:v>
                </c:pt>
                <c:pt idx="44">
                  <c:v>3.5893316964683342E-2</c:v>
                </c:pt>
                <c:pt idx="45">
                  <c:v>3.4530108939364902E-2</c:v>
                </c:pt>
                <c:pt idx="46">
                  <c:v>3.3196964765787769E-2</c:v>
                </c:pt>
                <c:pt idx="47">
                  <c:v>3.1895534532239603E-2</c:v>
                </c:pt>
                <c:pt idx="48">
                  <c:v>3.0635720232228582E-2</c:v>
                </c:pt>
                <c:pt idx="49">
                  <c:v>2.9432138641000843E-2</c:v>
                </c:pt>
                <c:pt idx="50">
                  <c:v>2.8298778473510425E-2</c:v>
                </c:pt>
                <c:pt idx="51">
                  <c:v>2.7241795954493019E-2</c:v>
                </c:pt>
                <c:pt idx="52">
                  <c:v>2.6261294112315085E-2</c:v>
                </c:pt>
                <c:pt idx="53">
                  <c:v>2.5357200490899224E-2</c:v>
                </c:pt>
                <c:pt idx="54">
                  <c:v>2.4529352742542816E-2</c:v>
                </c:pt>
                <c:pt idx="55">
                  <c:v>2.3776879986337235E-2</c:v>
                </c:pt>
                <c:pt idx="56">
                  <c:v>2.3098626859742011E-2</c:v>
                </c:pt>
                <c:pt idx="57">
                  <c:v>2.2493213817099698E-2</c:v>
                </c:pt>
                <c:pt idx="58">
                  <c:v>2.1958855084943774E-2</c:v>
                </c:pt>
                <c:pt idx="59">
                  <c:v>2.1493614415855265E-2</c:v>
                </c:pt>
                <c:pt idx="60">
                  <c:v>2.1095328496994043E-2</c:v>
                </c:pt>
                <c:pt idx="61">
                  <c:v>2.0761628283747564E-2</c:v>
                </c:pt>
                <c:pt idx="62">
                  <c:v>2.0489984539513936E-2</c:v>
                </c:pt>
                <c:pt idx="63">
                  <c:v>2.0288750733620582E-2</c:v>
                </c:pt>
                <c:pt idx="64">
                  <c:v>2.0158631891251919E-2</c:v>
                </c:pt>
                <c:pt idx="65">
                  <c:v>2.0081395124173746E-2</c:v>
                </c:pt>
                <c:pt idx="66">
                  <c:v>2.0053978081343717E-2</c:v>
                </c:pt>
                <c:pt idx="67">
                  <c:v>2.0073298573111617E-2</c:v>
                </c:pt>
                <c:pt idx="68">
                  <c:v>2.0136262067885335E-2</c:v>
                </c:pt>
                <c:pt idx="69">
                  <c:v>2.0239961044086506E-2</c:v>
                </c:pt>
                <c:pt idx="70">
                  <c:v>2.0381615906993954E-2</c:v>
                </c:pt>
                <c:pt idx="71">
                  <c:v>2.0558557097642038E-2</c:v>
                </c:pt>
                <c:pt idx="72">
                  <c:v>2.0768270406996112E-2</c:v>
                </c:pt>
                <c:pt idx="73">
                  <c:v>2.1008366253165538E-2</c:v>
                </c:pt>
                <c:pt idx="74">
                  <c:v>2.1276648623586296E-2</c:v>
                </c:pt>
                <c:pt idx="75">
                  <c:v>2.1571197369109063E-2</c:v>
                </c:pt>
                <c:pt idx="76">
                  <c:v>2.1890433645111059E-2</c:v>
                </c:pt>
                <c:pt idx="77">
                  <c:v>2.2233075027898074E-2</c:v>
                </c:pt>
                <c:pt idx="78">
                  <c:v>2.2598120955385635E-2</c:v>
                </c:pt>
                <c:pt idx="79">
                  <c:v>2.2984759969456169E-2</c:v>
                </c:pt>
                <c:pt idx="80">
                  <c:v>2.3392257608202821E-2</c:v>
                </c:pt>
                <c:pt idx="81">
                  <c:v>2.3819982682034675E-2</c:v>
                </c:pt>
                <c:pt idx="82">
                  <c:v>2.4267577216271336E-2</c:v>
                </c:pt>
                <c:pt idx="83">
                  <c:v>2.4734948048549539E-2</c:v>
                </c:pt>
                <c:pt idx="84">
                  <c:v>2.522217225135738E-2</c:v>
                </c:pt>
                <c:pt idx="85">
                  <c:v>2.5729424143942348E-2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CCB-4C2C-AA7D-58F4931095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Gastos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Sheet1!$A$2:$A$87</c:f>
              <c:numCache>
                <c:formatCode>General</c:formatCode>
                <c:ptCount val="8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  <c:pt idx="55">
                  <c:v>2078</c:v>
                </c:pt>
                <c:pt idx="56">
                  <c:v>2079</c:v>
                </c:pt>
                <c:pt idx="57">
                  <c:v>2080</c:v>
                </c:pt>
                <c:pt idx="58">
                  <c:v>2081</c:v>
                </c:pt>
                <c:pt idx="59">
                  <c:v>2082</c:v>
                </c:pt>
                <c:pt idx="60">
                  <c:v>2083</c:v>
                </c:pt>
                <c:pt idx="61">
                  <c:v>2084</c:v>
                </c:pt>
                <c:pt idx="62">
                  <c:v>2085</c:v>
                </c:pt>
                <c:pt idx="63">
                  <c:v>2086</c:v>
                </c:pt>
                <c:pt idx="64">
                  <c:v>2087</c:v>
                </c:pt>
                <c:pt idx="65">
                  <c:v>2088</c:v>
                </c:pt>
                <c:pt idx="66">
                  <c:v>2089</c:v>
                </c:pt>
                <c:pt idx="67">
                  <c:v>2090</c:v>
                </c:pt>
                <c:pt idx="68">
                  <c:v>2091</c:v>
                </c:pt>
                <c:pt idx="69">
                  <c:v>2092</c:v>
                </c:pt>
                <c:pt idx="70">
                  <c:v>2093</c:v>
                </c:pt>
                <c:pt idx="71">
                  <c:v>2094</c:v>
                </c:pt>
                <c:pt idx="72">
                  <c:v>2095</c:v>
                </c:pt>
                <c:pt idx="73">
                  <c:v>2096</c:v>
                </c:pt>
                <c:pt idx="74">
                  <c:v>2097</c:v>
                </c:pt>
                <c:pt idx="75">
                  <c:v>2098</c:v>
                </c:pt>
                <c:pt idx="76">
                  <c:v>2099</c:v>
                </c:pt>
                <c:pt idx="77">
                  <c:v>2100</c:v>
                </c:pt>
                <c:pt idx="78">
                  <c:v>2101</c:v>
                </c:pt>
                <c:pt idx="79">
                  <c:v>2102</c:v>
                </c:pt>
                <c:pt idx="80">
                  <c:v>2103</c:v>
                </c:pt>
                <c:pt idx="81">
                  <c:v>2104</c:v>
                </c:pt>
                <c:pt idx="82">
                  <c:v>2105</c:v>
                </c:pt>
                <c:pt idx="83">
                  <c:v>2106</c:v>
                </c:pt>
                <c:pt idx="84">
                  <c:v>2107</c:v>
                </c:pt>
                <c:pt idx="85">
                  <c:v>2108</c:v>
                </c:pt>
              </c:numCache>
            </c:numRef>
          </c:cat>
          <c:val>
            <c:numRef>
              <c:f>Sheet1!$C$2:$C$87</c:f>
              <c:numCache>
                <c:formatCode>0.0%</c:formatCode>
                <c:ptCount val="86"/>
                <c:pt idx="0">
                  <c:v>2.5899999999999999E-2</c:v>
                </c:pt>
                <c:pt idx="1">
                  <c:v>2.5999999999999999E-2</c:v>
                </c:pt>
                <c:pt idx="2">
                  <c:v>2.5999999999999999E-2</c:v>
                </c:pt>
                <c:pt idx="3">
                  <c:v>2.5999999999999999E-2</c:v>
                </c:pt>
                <c:pt idx="4">
                  <c:v>2.5999999999999999E-2</c:v>
                </c:pt>
                <c:pt idx="5">
                  <c:v>2.5999999999999999E-2</c:v>
                </c:pt>
                <c:pt idx="6">
                  <c:v>2.7E-2</c:v>
                </c:pt>
                <c:pt idx="7">
                  <c:v>2.7E-2</c:v>
                </c:pt>
                <c:pt idx="8">
                  <c:v>2.8000000000000001E-2</c:v>
                </c:pt>
                <c:pt idx="9">
                  <c:v>2.7E-2</c:v>
                </c:pt>
                <c:pt idx="10">
                  <c:v>2.7E-2</c:v>
                </c:pt>
                <c:pt idx="11">
                  <c:v>2.5999999999999999E-2</c:v>
                </c:pt>
                <c:pt idx="12">
                  <c:v>2.7E-2</c:v>
                </c:pt>
                <c:pt idx="13">
                  <c:v>2.7E-2</c:v>
                </c:pt>
                <c:pt idx="14">
                  <c:v>2.8000000000000001E-2</c:v>
                </c:pt>
                <c:pt idx="15">
                  <c:v>2.9000000000000001E-2</c:v>
                </c:pt>
                <c:pt idx="16">
                  <c:v>0.03</c:v>
                </c:pt>
                <c:pt idx="17">
                  <c:v>3.1E-2</c:v>
                </c:pt>
                <c:pt idx="18">
                  <c:v>3.2000000000000001E-2</c:v>
                </c:pt>
                <c:pt idx="19">
                  <c:v>3.3000000000000002E-2</c:v>
                </c:pt>
                <c:pt idx="20">
                  <c:v>3.4000000000000002E-2</c:v>
                </c:pt>
                <c:pt idx="21">
                  <c:v>3.5000000000000003E-2</c:v>
                </c:pt>
                <c:pt idx="22">
                  <c:v>3.5999999999999997E-2</c:v>
                </c:pt>
                <c:pt idx="23">
                  <c:v>3.6999999999999998E-2</c:v>
                </c:pt>
                <c:pt idx="24">
                  <c:v>3.7999999999999999E-2</c:v>
                </c:pt>
                <c:pt idx="25">
                  <c:v>3.9E-2</c:v>
                </c:pt>
                <c:pt idx="26">
                  <c:v>0.04</c:v>
                </c:pt>
                <c:pt idx="27">
                  <c:v>0.04</c:v>
                </c:pt>
                <c:pt idx="28">
                  <c:v>4.1000000000000002E-2</c:v>
                </c:pt>
                <c:pt idx="29">
                  <c:v>4.1000000000000002E-2</c:v>
                </c:pt>
                <c:pt idx="30">
                  <c:v>4.2000000000000003E-2</c:v>
                </c:pt>
                <c:pt idx="31">
                  <c:v>4.2000000000000003E-2</c:v>
                </c:pt>
                <c:pt idx="32">
                  <c:v>4.2999999999999997E-2</c:v>
                </c:pt>
                <c:pt idx="33">
                  <c:v>4.3999999999999997E-2</c:v>
                </c:pt>
                <c:pt idx="34">
                  <c:v>4.3999999999999997E-2</c:v>
                </c:pt>
                <c:pt idx="35">
                  <c:v>4.4999999999999998E-2</c:v>
                </c:pt>
                <c:pt idx="36">
                  <c:v>4.5999999999999999E-2</c:v>
                </c:pt>
                <c:pt idx="37">
                  <c:v>4.7E-2</c:v>
                </c:pt>
                <c:pt idx="38">
                  <c:v>4.7E-2</c:v>
                </c:pt>
                <c:pt idx="39">
                  <c:v>4.8000000000000001E-2</c:v>
                </c:pt>
                <c:pt idx="40">
                  <c:v>4.8000000000000001E-2</c:v>
                </c:pt>
                <c:pt idx="41">
                  <c:v>4.8000000000000001E-2</c:v>
                </c:pt>
                <c:pt idx="42">
                  <c:v>4.8000000000000001E-2</c:v>
                </c:pt>
                <c:pt idx="43">
                  <c:v>4.7E-2</c:v>
                </c:pt>
                <c:pt idx="44">
                  <c:v>4.7E-2</c:v>
                </c:pt>
                <c:pt idx="45">
                  <c:v>4.5999999999999999E-2</c:v>
                </c:pt>
                <c:pt idx="46">
                  <c:v>4.3999999999999997E-2</c:v>
                </c:pt>
                <c:pt idx="47">
                  <c:v>4.2999999999999997E-2</c:v>
                </c:pt>
                <c:pt idx="48">
                  <c:v>4.2000000000000003E-2</c:v>
                </c:pt>
                <c:pt idx="49">
                  <c:v>0.04</c:v>
                </c:pt>
                <c:pt idx="50">
                  <c:v>3.7999999999999999E-2</c:v>
                </c:pt>
                <c:pt idx="51">
                  <c:v>3.5999999999999997E-2</c:v>
                </c:pt>
                <c:pt idx="52">
                  <c:v>3.4000000000000002E-2</c:v>
                </c:pt>
                <c:pt idx="53">
                  <c:v>3.3000000000000002E-2</c:v>
                </c:pt>
                <c:pt idx="54">
                  <c:v>3.1E-2</c:v>
                </c:pt>
                <c:pt idx="55">
                  <c:v>2.9000000000000001E-2</c:v>
                </c:pt>
                <c:pt idx="56">
                  <c:v>2.8000000000000001E-2</c:v>
                </c:pt>
                <c:pt idx="57">
                  <c:v>2.5999999999999999E-2</c:v>
                </c:pt>
                <c:pt idx="58">
                  <c:v>2.5000000000000001E-2</c:v>
                </c:pt>
                <c:pt idx="59">
                  <c:v>2.3E-2</c:v>
                </c:pt>
                <c:pt idx="60">
                  <c:v>2.1999999999999999E-2</c:v>
                </c:pt>
                <c:pt idx="61">
                  <c:v>2.1000000000000001E-2</c:v>
                </c:pt>
                <c:pt idx="62">
                  <c:v>0.02</c:v>
                </c:pt>
                <c:pt idx="63">
                  <c:v>1.9E-2</c:v>
                </c:pt>
                <c:pt idx="64">
                  <c:v>1.7999999999999999E-2</c:v>
                </c:pt>
                <c:pt idx="65">
                  <c:v>1.7000000000000001E-2</c:v>
                </c:pt>
                <c:pt idx="66">
                  <c:v>1.6E-2</c:v>
                </c:pt>
                <c:pt idx="67">
                  <c:v>1.4999999999999999E-2</c:v>
                </c:pt>
                <c:pt idx="68">
                  <c:v>1.4E-2</c:v>
                </c:pt>
                <c:pt idx="69">
                  <c:v>1.2999999999999999E-2</c:v>
                </c:pt>
                <c:pt idx="70">
                  <c:v>1.2999999999999999E-2</c:v>
                </c:pt>
                <c:pt idx="71">
                  <c:v>1.2E-2</c:v>
                </c:pt>
                <c:pt idx="72">
                  <c:v>1.2E-2</c:v>
                </c:pt>
                <c:pt idx="73">
                  <c:v>1.0999999999999999E-2</c:v>
                </c:pt>
                <c:pt idx="74">
                  <c:v>1.0999999999999999E-2</c:v>
                </c:pt>
                <c:pt idx="75">
                  <c:v>0.01</c:v>
                </c:pt>
                <c:pt idx="76">
                  <c:v>0.01</c:v>
                </c:pt>
                <c:pt idx="77">
                  <c:v>0.01</c:v>
                </c:pt>
                <c:pt idx="78">
                  <c:v>8.9999999999999993E-3</c:v>
                </c:pt>
                <c:pt idx="79">
                  <c:v>8.9999999999999993E-3</c:v>
                </c:pt>
                <c:pt idx="80">
                  <c:v>8.9999999999999993E-3</c:v>
                </c:pt>
                <c:pt idx="81">
                  <c:v>8.9999999999999993E-3</c:v>
                </c:pt>
                <c:pt idx="82">
                  <c:v>8.0000000000000002E-3</c:v>
                </c:pt>
                <c:pt idx="83">
                  <c:v>8.0000000000000002E-3</c:v>
                </c:pt>
                <c:pt idx="84">
                  <c:v>8.0000000000000002E-3</c:v>
                </c:pt>
                <c:pt idx="85">
                  <c:v>8.0000000000000002E-3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CCB-4C2C-AA7D-58F493109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537472"/>
        <c:axId val="269540216"/>
      </c:lineChart>
      <c:catAx>
        <c:axId val="26953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69540216"/>
        <c:crosses val="autoZero"/>
        <c:auto val="1"/>
        <c:lblAlgn val="ctr"/>
        <c:lblOffset val="100"/>
        <c:noMultiLvlLbl val="0"/>
      </c:catAx>
      <c:valAx>
        <c:axId val="26954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%</a:t>
                </a:r>
                <a:r>
                  <a:rPr lang="en-GB" b="1" baseline="0"/>
                  <a:t> del PIB</a:t>
                </a:r>
                <a:endParaRPr lang="en-GB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69537472"/>
        <c:crosses val="autoZero"/>
        <c:crossBetween val="between"/>
      </c:valAx>
      <c:valAx>
        <c:axId val="269536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69535120"/>
        <c:crosses val="max"/>
        <c:crossBetween val="between"/>
      </c:valAx>
      <c:catAx>
        <c:axId val="26953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9536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Saldo</a:t>
            </a:r>
            <a:r>
              <a:rPr lang="en-GB" sz="1600" b="1" baseline="0"/>
              <a:t> de reservas  del Fondo Único Solidario</a:t>
            </a:r>
            <a:endParaRPr lang="en-GB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Saldo de reservas con aporte del Estado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Sheet1!$A$2:$A$87</c:f>
              <c:numCache>
                <c:formatCode>General</c:formatCode>
                <c:ptCount val="8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  <c:pt idx="55">
                  <c:v>2078</c:v>
                </c:pt>
                <c:pt idx="56">
                  <c:v>2079</c:v>
                </c:pt>
                <c:pt idx="57">
                  <c:v>2080</c:v>
                </c:pt>
                <c:pt idx="58">
                  <c:v>2081</c:v>
                </c:pt>
                <c:pt idx="59">
                  <c:v>2082</c:v>
                </c:pt>
                <c:pt idx="60">
                  <c:v>2083</c:v>
                </c:pt>
                <c:pt idx="61">
                  <c:v>2084</c:v>
                </c:pt>
                <c:pt idx="62">
                  <c:v>2085</c:v>
                </c:pt>
                <c:pt idx="63">
                  <c:v>2086</c:v>
                </c:pt>
                <c:pt idx="64">
                  <c:v>2087</c:v>
                </c:pt>
                <c:pt idx="65">
                  <c:v>2088</c:v>
                </c:pt>
                <c:pt idx="66">
                  <c:v>2089</c:v>
                </c:pt>
                <c:pt idx="67">
                  <c:v>2090</c:v>
                </c:pt>
                <c:pt idx="68">
                  <c:v>2091</c:v>
                </c:pt>
                <c:pt idx="69">
                  <c:v>2092</c:v>
                </c:pt>
                <c:pt idx="70">
                  <c:v>2093</c:v>
                </c:pt>
                <c:pt idx="71">
                  <c:v>2094</c:v>
                </c:pt>
                <c:pt idx="72">
                  <c:v>2095</c:v>
                </c:pt>
                <c:pt idx="73">
                  <c:v>2096</c:v>
                </c:pt>
                <c:pt idx="74">
                  <c:v>2097</c:v>
                </c:pt>
                <c:pt idx="75">
                  <c:v>2098</c:v>
                </c:pt>
                <c:pt idx="76">
                  <c:v>2099</c:v>
                </c:pt>
                <c:pt idx="77">
                  <c:v>2100</c:v>
                </c:pt>
                <c:pt idx="78">
                  <c:v>2101</c:v>
                </c:pt>
                <c:pt idx="79">
                  <c:v>2102</c:v>
                </c:pt>
                <c:pt idx="80">
                  <c:v>2103</c:v>
                </c:pt>
                <c:pt idx="81">
                  <c:v>2104</c:v>
                </c:pt>
                <c:pt idx="82">
                  <c:v>2105</c:v>
                </c:pt>
                <c:pt idx="83">
                  <c:v>2106</c:v>
                </c:pt>
                <c:pt idx="84">
                  <c:v>2107</c:v>
                </c:pt>
                <c:pt idx="85">
                  <c:v>2108</c:v>
                </c:pt>
              </c:numCache>
            </c:numRef>
          </c:cat>
          <c:val>
            <c:numRef>
              <c:f>Sheet1!$E$2:$E$87</c:f>
              <c:numCache>
                <c:formatCode>0.0%</c:formatCode>
                <c:ptCount val="86"/>
                <c:pt idx="0">
                  <c:v>0.12833415899413353</c:v>
                </c:pt>
                <c:pt idx="1">
                  <c:v>0.13158578165275225</c:v>
                </c:pt>
                <c:pt idx="2">
                  <c:v>0.14912479971591011</c:v>
                </c:pt>
                <c:pt idx="3">
                  <c:v>0.16830931892900627</c:v>
                </c:pt>
                <c:pt idx="4">
                  <c:v>0.18718451374515349</c:v>
                </c:pt>
                <c:pt idx="5">
                  <c:v>0.20566952554550816</c:v>
                </c:pt>
                <c:pt idx="6">
                  <c:v>0.22302065210674926</c:v>
                </c:pt>
                <c:pt idx="7">
                  <c:v>0.23981549763538021</c:v>
                </c:pt>
                <c:pt idx="8">
                  <c:v>0.25597338876925646</c:v>
                </c:pt>
                <c:pt idx="9">
                  <c:v>0.27247283882850842</c:v>
                </c:pt>
                <c:pt idx="10">
                  <c:v>0.28973666776087453</c:v>
                </c:pt>
                <c:pt idx="11">
                  <c:v>0.30732663860538745</c:v>
                </c:pt>
                <c:pt idx="12">
                  <c:v>0.32403564280825065</c:v>
                </c:pt>
                <c:pt idx="13">
                  <c:v>0.33985104401900335</c:v>
                </c:pt>
                <c:pt idx="14">
                  <c:v>0.35456019523931592</c:v>
                </c:pt>
                <c:pt idx="15">
                  <c:v>0.36773123436062377</c:v>
                </c:pt>
                <c:pt idx="16">
                  <c:v>0.37962206249975988</c:v>
                </c:pt>
                <c:pt idx="17">
                  <c:v>0.39013194462070311</c:v>
                </c:pt>
                <c:pt idx="18">
                  <c:v>0.39891988787670707</c:v>
                </c:pt>
                <c:pt idx="19">
                  <c:v>0.4061472619284382</c:v>
                </c:pt>
                <c:pt idx="20">
                  <c:v>0.41172681592100391</c:v>
                </c:pt>
                <c:pt idx="21">
                  <c:v>0.41559766441166723</c:v>
                </c:pt>
                <c:pt idx="22">
                  <c:v>0.41808011433854492</c:v>
                </c:pt>
                <c:pt idx="23">
                  <c:v>0.41928224460971586</c:v>
                </c:pt>
                <c:pt idx="24">
                  <c:v>0.41910319484208947</c:v>
                </c:pt>
                <c:pt idx="25">
                  <c:v>0.41760406705953224</c:v>
                </c:pt>
                <c:pt idx="26">
                  <c:v>0.41494469984896915</c:v>
                </c:pt>
                <c:pt idx="27">
                  <c:v>0.41134813497981315</c:v>
                </c:pt>
                <c:pt idx="28">
                  <c:v>0.40698163868487108</c:v>
                </c:pt>
                <c:pt idx="29">
                  <c:v>0.40177639769336854</c:v>
                </c:pt>
                <c:pt idx="30">
                  <c:v>0.39560810064890917</c:v>
                </c:pt>
                <c:pt idx="31">
                  <c:v>0.38844009394015372</c:v>
                </c:pt>
                <c:pt idx="32">
                  <c:v>0.38021828018743925</c:v>
                </c:pt>
                <c:pt idx="33">
                  <c:v>0.37080667000012341</c:v>
                </c:pt>
                <c:pt idx="34">
                  <c:v>0.36010184517718991</c:v>
                </c:pt>
                <c:pt idx="35">
                  <c:v>0.34809934138384757</c:v>
                </c:pt>
                <c:pt idx="36">
                  <c:v>0.33480660706833876</c:v>
                </c:pt>
                <c:pt idx="37">
                  <c:v>0.32025956964386298</c:v>
                </c:pt>
                <c:pt idx="38">
                  <c:v>0.30447773332808031</c:v>
                </c:pt>
                <c:pt idx="39">
                  <c:v>0.28763263516926324</c:v>
                </c:pt>
                <c:pt idx="40">
                  <c:v>0.26997559098651419</c:v>
                </c:pt>
                <c:pt idx="41">
                  <c:v>0.25166009156570079</c:v>
                </c:pt>
                <c:pt idx="42">
                  <c:v>0.23288218994185295</c:v>
                </c:pt>
                <c:pt idx="43">
                  <c:v>0.21384762738644256</c:v>
                </c:pt>
                <c:pt idx="44">
                  <c:v>0.19491174718227508</c:v>
                </c:pt>
                <c:pt idx="45">
                  <c:v>0.1764149027063468</c:v>
                </c:pt>
                <c:pt idx="46">
                  <c:v>0.15847757615049507</c:v>
                </c:pt>
                <c:pt idx="47">
                  <c:v>0.1412390474179849</c:v>
                </c:pt>
                <c:pt idx="48">
                  <c:v>0.12493313558597069</c:v>
                </c:pt>
                <c:pt idx="49">
                  <c:v>0.10979507411663728</c:v>
                </c:pt>
                <c:pt idx="50">
                  <c:v>9.5924827611018879E-2</c:v>
                </c:pt>
                <c:pt idx="51">
                  <c:v>8.3318214577253136E-2</c:v>
                </c:pt>
                <c:pt idx="52">
                  <c:v>7.1970321552312463E-2</c:v>
                </c:pt>
                <c:pt idx="53">
                  <c:v>6.1874428940736012E-2</c:v>
                </c:pt>
                <c:pt idx="54">
                  <c:v>5.3012479800751584E-2</c:v>
                </c:pt>
                <c:pt idx="55">
                  <c:v>4.5362826904992194E-2</c:v>
                </c:pt>
                <c:pt idx="56">
                  <c:v>3.8900462421799509E-2</c:v>
                </c:pt>
                <c:pt idx="57">
                  <c:v>3.3595054611051028E-2</c:v>
                </c:pt>
                <c:pt idx="58">
                  <c:v>2.9413140825807305E-2</c:v>
                </c:pt>
                <c:pt idx="59">
                  <c:v>2.6317618018307065E-2</c:v>
                </c:pt>
                <c:pt idx="60">
                  <c:v>2.4268196135392321E-2</c:v>
                </c:pt>
                <c:pt idx="61">
                  <c:v>2.3221586522331628E-2</c:v>
                </c:pt>
                <c:pt idx="62">
                  <c:v>2.3130983166539942E-2</c:v>
                </c:pt>
                <c:pt idx="63">
                  <c:v>2.3958644438917487E-2</c:v>
                </c:pt>
                <c:pt idx="64">
                  <c:v>2.5669086112987592E-2</c:v>
                </c:pt>
                <c:pt idx="65">
                  <c:v>2.8209826852286565E-2</c:v>
                </c:pt>
                <c:pt idx="66">
                  <c:v>3.1528678783864443E-2</c:v>
                </c:pt>
                <c:pt idx="67">
                  <c:v>3.5571981671590348E-2</c:v>
                </c:pt>
                <c:pt idx="68">
                  <c:v>4.0288691761681414E-2</c:v>
                </c:pt>
                <c:pt idx="69">
                  <c:v>4.562951977996136E-2</c:v>
                </c:pt>
                <c:pt idx="70">
                  <c:v>5.1547603276758405E-2</c:v>
                </c:pt>
                <c:pt idx="71">
                  <c:v>5.7997484918263363E-2</c:v>
                </c:pt>
                <c:pt idx="72">
                  <c:v>6.4937505979716564E-2</c:v>
                </c:pt>
                <c:pt idx="73">
                  <c:v>7.2328167049714592E-2</c:v>
                </c:pt>
                <c:pt idx="74">
                  <c:v>8.0132713196566271E-2</c:v>
                </c:pt>
                <c:pt idx="75">
                  <c:v>8.8320578595496649E-2</c:v>
                </c:pt>
                <c:pt idx="76">
                  <c:v>9.6866905072259771E-2</c:v>
                </c:pt>
                <c:pt idx="77">
                  <c:v>0.10575152225105927</c:v>
                </c:pt>
                <c:pt idx="78">
                  <c:v>0.11495858780019647</c:v>
                </c:pt>
                <c:pt idx="79">
                  <c:v>0.12447603091566752</c:v>
                </c:pt>
                <c:pt idx="80">
                  <c:v>0.13429094344191675</c:v>
                </c:pt>
                <c:pt idx="81">
                  <c:v>0.14439469609566466</c:v>
                </c:pt>
                <c:pt idx="82">
                  <c:v>0.15478428313694104</c:v>
                </c:pt>
                <c:pt idx="83">
                  <c:v>0.16546050020337402</c:v>
                </c:pt>
                <c:pt idx="84">
                  <c:v>0.17642645553116926</c:v>
                </c:pt>
                <c:pt idx="85">
                  <c:v>0.18768649576606825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54-432D-9C6E-E2E53C8C10F4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Saldo de reservas sin aporte del Estado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Sheet1!$A$2:$A$87</c:f>
              <c:numCache>
                <c:formatCode>General</c:formatCode>
                <c:ptCount val="8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  <c:pt idx="38">
                  <c:v>2061</c:v>
                </c:pt>
                <c:pt idx="39">
                  <c:v>2062</c:v>
                </c:pt>
                <c:pt idx="40">
                  <c:v>2063</c:v>
                </c:pt>
                <c:pt idx="41">
                  <c:v>2064</c:v>
                </c:pt>
                <c:pt idx="42">
                  <c:v>2065</c:v>
                </c:pt>
                <c:pt idx="43">
                  <c:v>2066</c:v>
                </c:pt>
                <c:pt idx="44">
                  <c:v>2067</c:v>
                </c:pt>
                <c:pt idx="45">
                  <c:v>2068</c:v>
                </c:pt>
                <c:pt idx="46">
                  <c:v>2069</c:v>
                </c:pt>
                <c:pt idx="47">
                  <c:v>2070</c:v>
                </c:pt>
                <c:pt idx="48">
                  <c:v>2071</c:v>
                </c:pt>
                <c:pt idx="49">
                  <c:v>2072</c:v>
                </c:pt>
                <c:pt idx="50">
                  <c:v>2073</c:v>
                </c:pt>
                <c:pt idx="51">
                  <c:v>2074</c:v>
                </c:pt>
                <c:pt idx="52">
                  <c:v>2075</c:v>
                </c:pt>
                <c:pt idx="53">
                  <c:v>2076</c:v>
                </c:pt>
                <c:pt idx="54">
                  <c:v>2077</c:v>
                </c:pt>
                <c:pt idx="55">
                  <c:v>2078</c:v>
                </c:pt>
                <c:pt idx="56">
                  <c:v>2079</c:v>
                </c:pt>
                <c:pt idx="57">
                  <c:v>2080</c:v>
                </c:pt>
                <c:pt idx="58">
                  <c:v>2081</c:v>
                </c:pt>
                <c:pt idx="59">
                  <c:v>2082</c:v>
                </c:pt>
                <c:pt idx="60">
                  <c:v>2083</c:v>
                </c:pt>
                <c:pt idx="61">
                  <c:v>2084</c:v>
                </c:pt>
                <c:pt idx="62">
                  <c:v>2085</c:v>
                </c:pt>
                <c:pt idx="63">
                  <c:v>2086</c:v>
                </c:pt>
                <c:pt idx="64">
                  <c:v>2087</c:v>
                </c:pt>
                <c:pt idx="65">
                  <c:v>2088</c:v>
                </c:pt>
                <c:pt idx="66">
                  <c:v>2089</c:v>
                </c:pt>
                <c:pt idx="67">
                  <c:v>2090</c:v>
                </c:pt>
                <c:pt idx="68">
                  <c:v>2091</c:v>
                </c:pt>
                <c:pt idx="69">
                  <c:v>2092</c:v>
                </c:pt>
                <c:pt idx="70">
                  <c:v>2093</c:v>
                </c:pt>
                <c:pt idx="71">
                  <c:v>2094</c:v>
                </c:pt>
                <c:pt idx="72">
                  <c:v>2095</c:v>
                </c:pt>
                <c:pt idx="73">
                  <c:v>2096</c:v>
                </c:pt>
                <c:pt idx="74">
                  <c:v>2097</c:v>
                </c:pt>
                <c:pt idx="75">
                  <c:v>2098</c:v>
                </c:pt>
                <c:pt idx="76">
                  <c:v>2099</c:v>
                </c:pt>
                <c:pt idx="77">
                  <c:v>2100</c:v>
                </c:pt>
                <c:pt idx="78">
                  <c:v>2101</c:v>
                </c:pt>
                <c:pt idx="79">
                  <c:v>2102</c:v>
                </c:pt>
                <c:pt idx="80">
                  <c:v>2103</c:v>
                </c:pt>
                <c:pt idx="81">
                  <c:v>2104</c:v>
                </c:pt>
                <c:pt idx="82">
                  <c:v>2105</c:v>
                </c:pt>
                <c:pt idx="83">
                  <c:v>2106</c:v>
                </c:pt>
                <c:pt idx="84">
                  <c:v>2107</c:v>
                </c:pt>
                <c:pt idx="85">
                  <c:v>2108</c:v>
                </c:pt>
              </c:numCache>
            </c:numRef>
          </c:cat>
          <c:val>
            <c:numRef>
              <c:f>Sheet1!$F$2:$F$87</c:f>
              <c:numCache>
                <c:formatCode>0.0%</c:formatCode>
                <c:ptCount val="86"/>
                <c:pt idx="0">
                  <c:v>0.12699133012613573</c:v>
                </c:pt>
                <c:pt idx="1">
                  <c:v>0.12854084083556097</c:v>
                </c:pt>
                <c:pt idx="2">
                  <c:v>0.12797350081646083</c:v>
                </c:pt>
                <c:pt idx="3">
                  <c:v>0.13009473711330222</c:v>
                </c:pt>
                <c:pt idx="4">
                  <c:v>0.13182371647480215</c:v>
                </c:pt>
                <c:pt idx="5">
                  <c:v>0.13291075988032802</c:v>
                </c:pt>
                <c:pt idx="6">
                  <c:v>0.13335726393418329</c:v>
                </c:pt>
                <c:pt idx="7">
                  <c:v>0.13063371367091253</c:v>
                </c:pt>
                <c:pt idx="8">
                  <c:v>0.12788641141283366</c:v>
                </c:pt>
                <c:pt idx="9">
                  <c:v>0.12412189147078181</c:v>
                </c:pt>
                <c:pt idx="10">
                  <c:v>0.11869128877618755</c:v>
                </c:pt>
                <c:pt idx="11">
                  <c:v>0.1117329772393663</c:v>
                </c:pt>
                <c:pt idx="12">
                  <c:v>0.10323184323232125</c:v>
                </c:pt>
                <c:pt idx="13">
                  <c:v>9.8714599667488842E-2</c:v>
                </c:pt>
                <c:pt idx="14">
                  <c:v>9.4182677263173448E-2</c:v>
                </c:pt>
                <c:pt idx="15">
                  <c:v>8.9402683295743648E-2</c:v>
                </c:pt>
                <c:pt idx="16">
                  <c:v>8.3961969889038091E-2</c:v>
                </c:pt>
                <c:pt idx="17">
                  <c:v>7.770858403454195E-2</c:v>
                </c:pt>
                <c:pt idx="18">
                  <c:v>7.0476541274320167E-2</c:v>
                </c:pt>
                <c:pt idx="19">
                  <c:v>6.2131565908962502E-2</c:v>
                </c:pt>
                <c:pt idx="20">
                  <c:v>5.2447767479090988E-2</c:v>
                </c:pt>
                <c:pt idx="21">
                  <c:v>4.1036456073727433E-2</c:v>
                </c:pt>
                <c:pt idx="22">
                  <c:v>2.7827692141269143E-2</c:v>
                </c:pt>
                <c:pt idx="23">
                  <c:v>1.2759005527527522E-2</c:v>
                </c:pt>
                <c:pt idx="24">
                  <c:v>-4.1930297406809125E-3</c:v>
                </c:pt>
                <c:pt idx="25">
                  <c:v>-2.3124341812672037E-2</c:v>
                </c:pt>
                <c:pt idx="26">
                  <c:v>-4.2422654759580535E-2</c:v>
                </c:pt>
                <c:pt idx="27">
                  <c:v>-6.1232820042302842E-2</c:v>
                </c:pt>
                <c:pt idx="28">
                  <c:v>-7.9300503124616936E-2</c:v>
                </c:pt>
                <c:pt idx="29">
                  <c:v>-9.6544631574015799E-2</c:v>
                </c:pt>
                <c:pt idx="30">
                  <c:v>-0.11300962194558729</c:v>
                </c:pt>
                <c:pt idx="31">
                  <c:v>-0.12878215335855939</c:v>
                </c:pt>
                <c:pt idx="32">
                  <c:v>-0.14386069552708833</c:v>
                </c:pt>
                <c:pt idx="33">
                  <c:v>-0.1585456028898897</c:v>
                </c:pt>
                <c:pt idx="34">
                  <c:v>-0.17299889095164317</c:v>
                </c:pt>
                <c:pt idx="35">
                  <c:v>-0.18721488796435379</c:v>
                </c:pt>
                <c:pt idx="36">
                  <c:v>-0.20120459545330729</c:v>
                </c:pt>
                <c:pt idx="37">
                  <c:v>-0.21498039350157264</c:v>
                </c:pt>
                <c:pt idx="38">
                  <c:v>-0.22857022877314837</c:v>
                </c:pt>
                <c:pt idx="39">
                  <c:v>-0.24197484815312875</c:v>
                </c:pt>
                <c:pt idx="40">
                  <c:v>-0.25518421109857631</c:v>
                </c:pt>
                <c:pt idx="41">
                  <c:v>-0.26822728500766707</c:v>
                </c:pt>
                <c:pt idx="42">
                  <c:v>-0.28106753225702519</c:v>
                </c:pt>
                <c:pt idx="43">
                  <c:v>-0.29367932701279226</c:v>
                </c:pt>
                <c:pt idx="44">
                  <c:v>-0.30568693305546019</c:v>
                </c:pt>
                <c:pt idx="45">
                  <c:v>-0.31668566720873026</c:v>
                </c:pt>
                <c:pt idx="46">
                  <c:v>-0.32676367677104334</c:v>
                </c:pt>
                <c:pt idx="47">
                  <c:v>-0.33600499203845302</c:v>
                </c:pt>
                <c:pt idx="48">
                  <c:v>-0.34446328627025558</c:v>
                </c:pt>
                <c:pt idx="49">
                  <c:v>-0.35218707887112327</c:v>
                </c:pt>
                <c:pt idx="50">
                  <c:v>-0.35921280292063928</c:v>
                </c:pt>
                <c:pt idx="51">
                  <c:v>-0.36557520943914945</c:v>
                </c:pt>
                <c:pt idx="52">
                  <c:v>-0.37130693906549256</c:v>
                </c:pt>
                <c:pt idx="53">
                  <c:v>-0.37643647426472704</c:v>
                </c:pt>
                <c:pt idx="54">
                  <c:v>-0.38098870150347014</c:v>
                </c:pt>
                <c:pt idx="55">
                  <c:v>-0.38498600665837374</c:v>
                </c:pt>
                <c:pt idx="56">
                  <c:v>-0.38844819056916369</c:v>
                </c:pt>
                <c:pt idx="57">
                  <c:v>-0.39139455885309671</c:v>
                </c:pt>
                <c:pt idx="58">
                  <c:v>-0.39384184556697971</c:v>
                </c:pt>
                <c:pt idx="59">
                  <c:v>-0.39580467439027689</c:v>
                </c:pt>
                <c:pt idx="60">
                  <c:v>-0.39729754337288486</c:v>
                </c:pt>
                <c:pt idx="61">
                  <c:v>-0.3983337778923447</c:v>
                </c:pt>
                <c:pt idx="62">
                  <c:v>-0.39893023268629979</c:v>
                </c:pt>
                <c:pt idx="63">
                  <c:v>-0.39910389775698335</c:v>
                </c:pt>
                <c:pt idx="64">
                  <c:v>-0.39887066863813786</c:v>
                </c:pt>
                <c:pt idx="65">
                  <c:v>-0.39824602034798284</c:v>
                </c:pt>
                <c:pt idx="66">
                  <c:v>-0.39724544002764323</c:v>
                </c:pt>
                <c:pt idx="67">
                  <c:v>-0.3958846764906484</c:v>
                </c:pt>
                <c:pt idx="68">
                  <c:v>-0.39418056340403823</c:v>
                </c:pt>
                <c:pt idx="69">
                  <c:v>-0.39214979070711137</c:v>
                </c:pt>
                <c:pt idx="70">
                  <c:v>-0.38980974481963698</c:v>
                </c:pt>
                <c:pt idx="71">
                  <c:v>-0.38717921244193393</c:v>
                </c:pt>
                <c:pt idx="72">
                  <c:v>-0.38427710827171102</c:v>
                </c:pt>
                <c:pt idx="73">
                  <c:v>-0.38112257312453901</c:v>
                </c:pt>
                <c:pt idx="74">
                  <c:v>-0.37773400259577533</c:v>
                </c:pt>
                <c:pt idx="75">
                  <c:v>-0.3741294006696787</c:v>
                </c:pt>
                <c:pt idx="76">
                  <c:v>-0.37032618576035137</c:v>
                </c:pt>
                <c:pt idx="77">
                  <c:v>-0.36634063602487127</c:v>
                </c:pt>
                <c:pt idx="78">
                  <c:v>-0.362187703018997</c:v>
                </c:pt>
                <c:pt idx="79">
                  <c:v>-0.35788208849986963</c:v>
                </c:pt>
                <c:pt idx="80">
                  <c:v>-0.35343857303542681</c:v>
                </c:pt>
                <c:pt idx="81">
                  <c:v>-0.34887110372120889</c:v>
                </c:pt>
                <c:pt idx="82">
                  <c:v>-0.34419119684952215</c:v>
                </c:pt>
                <c:pt idx="83">
                  <c:v>-0.33940897034918566</c:v>
                </c:pt>
                <c:pt idx="84">
                  <c:v>-0.33453392521808012</c:v>
                </c:pt>
                <c:pt idx="85">
                  <c:v>-0.32957528348063103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754-432D-9C6E-E2E53C8C1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535512"/>
        <c:axId val="269537080"/>
      </c:lineChart>
      <c:catAx>
        <c:axId val="26953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69537080"/>
        <c:crosses val="autoZero"/>
        <c:auto val="1"/>
        <c:lblAlgn val="ctr"/>
        <c:lblOffset val="100"/>
        <c:noMultiLvlLbl val="0"/>
      </c:catAx>
      <c:valAx>
        <c:axId val="26953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%</a:t>
                </a:r>
                <a:r>
                  <a:rPr lang="en-GB" b="1" baseline="0"/>
                  <a:t> del PIB</a:t>
                </a:r>
                <a:endParaRPr lang="en-GB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6953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1881A5-4FFB-3640-A590-12E07A2C0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5F8432D-37B9-DB88-C9AF-7EA06E1FF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4EA69C5-0B15-DC3E-6011-1BC8F799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3D8BE9-05A4-C38D-228B-A525D3A2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D057F4B-A4C7-4065-DC15-D569EDBF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795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F04084-ECAF-E12C-583B-D674D644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7252FEF-F59F-5AF7-4217-59FD121FF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D8D94DA-3C75-AE6F-7C17-C32582BE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333ACD7-CCAD-9F3F-7A96-15FF6598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86A5CE-1876-EA92-F50E-5F903634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314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F749E5F-CCB3-CF69-1A96-56D54882F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2D7498F-8E48-2E1C-1D2E-65A7F47BE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664D25-1FE9-03EA-A482-A950E2F9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1D1342-48CB-1BA8-1803-7B1FC821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13BBD59-91E4-FE3F-49F3-7CB34092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858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CDF321-5050-CD1E-3C58-004DD32D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64A5F35-F5A5-F72B-87BB-C85CA1F98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5E5E513-BCF4-738E-2CA1-0079C1AB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3321CA8-C382-AA50-A4BB-83C1E7C1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C3F62F-32EF-B168-6E0A-A9AE7B22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886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B00FF4-B237-F367-0569-45BF1D35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A932B67-6C5D-5323-1C81-08FA98E49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362D3DB-1815-B1E1-6734-71260B96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F288BE-8E21-D4E7-F986-59E72670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02CE8F-4078-C3E8-924C-44DF5091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426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695D09-1D0B-7894-0571-596F8B66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4844A0B-A711-4B3C-4C67-21A8BEDE9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B1ADA40-7584-DE48-CFAC-44B5EDC6B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E7CE0A2-13E0-7007-0766-078412CE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CE07ECD-4E87-8007-A20E-65022F41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2F89A52-A3C7-AF18-E215-D6856842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584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5E9562-9D87-5310-FDA4-F48C473F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E204F61-3894-33D2-E32B-374CB6AE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4326A9B-F54C-3EB6-2E69-B7B205550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2345BBD-FA59-8A52-7FDB-BBAA633BF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D05EFD-A52B-BDC0-13FE-C3AFF8170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217E8F3-D116-2714-110E-079AD5AEA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EE23309-002E-FF46-7B09-9116CDE7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58DC51E-344F-3965-BABB-5FE4C57C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936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5CB143-4400-1262-E695-D8D43B97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B17C441-ECE4-CFD0-DC95-EB2B48E9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B1BBAF0-42C9-0D3F-C3F7-DD754476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77EEE8F-BAF2-1211-DCD0-133F2752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117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88C6878-CB78-E6FA-5EBF-3388B9C2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81F9686-9DFA-7A8C-342B-A20E1FA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72E4432-94B4-38AF-ECE5-0C231533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364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365460-18F9-E510-CA91-804BBDA0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EC44EFA-75FE-1435-4800-B294CA16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705B989-85B4-92FD-8500-477D523F3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58A3310-A8F7-0428-D7C1-4C5C7A42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0CE950B-8C5B-6626-A39F-8A474DC7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7CCC4D3-A7C7-CE74-67F2-0ED7E25D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779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7F915C-A034-4B1C-EB73-FA337B35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C035F2D-5879-B637-BFC7-29B8635F4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3CDD644-633E-805E-CEE8-CB3F1D42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D29A107-BE49-BB4A-344F-C569C0AE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6B85743-0AE6-3A12-C698-1E08D92D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ABDC0C5-9BE9-FD19-969E-EA3C788B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187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5D8269F-D340-DABE-D500-A0C97ACF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BB78BC8-88AB-14A7-1065-5B4924328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F803F1-B111-A733-B2BF-333E2ADD8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3E0294-EB1C-8E42-B932-74AE14F24D34}" type="datetimeFigureOut">
              <a:rPr lang="es-ES_tradnl" smtClean="0"/>
              <a:t>01/12/2024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C2C485-6656-035D-0511-5E5E06539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5D4D233-5172-166A-AD7F-687C261EA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91BF82-C686-7545-9199-B1A7DF2E28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31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0.emf"/><Relationship Id="rId4" Type="http://schemas.openxmlformats.org/officeDocument/2006/relationships/image" Target="../media/image8.emf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0.emf"/><Relationship Id="rId4" Type="http://schemas.openxmlformats.org/officeDocument/2006/relationships/image" Target="../media/image8.emf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0.emf"/><Relationship Id="rId4" Type="http://schemas.openxmlformats.org/officeDocument/2006/relationships/image" Target="../media/image8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5743F615-3756-A607-BD1C-8E7EFAD53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45"/>
          <a:stretch/>
        </p:blipFill>
        <p:spPr>
          <a:xfrm>
            <a:off x="-45831" y="-302345"/>
            <a:ext cx="12237831" cy="69855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8D5EB2-0002-A19D-61EF-10045E6B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16" y="1414721"/>
            <a:ext cx="5574131" cy="3554858"/>
          </a:xfrm>
        </p:spPr>
        <p:txBody>
          <a:bodyPr anchor="t">
            <a:noAutofit/>
          </a:bodyPr>
          <a:lstStyle/>
          <a:p>
            <a:pPr algn="l"/>
            <a:r>
              <a:rPr lang="es-419" b="1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Proyecciones Actuariales PL 163 de 2024</a:t>
            </a:r>
            <a:endParaRPr lang="es-ES_tradnl" dirty="0">
              <a:solidFill>
                <a:srgbClr val="033D70"/>
              </a:solidFill>
              <a:latin typeface="Montserrat" pitchFamily="2" charset="77"/>
              <a:ea typeface="Roboto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B96F7E8-F481-0834-DD83-884BB99C0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99" y="6020937"/>
            <a:ext cx="12237831" cy="8679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D6DB74C-D7EC-D4F5-3358-0C9BA0B43B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152" y="6182706"/>
            <a:ext cx="1486024" cy="500501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8EDC9B0-E286-EB6B-9E91-2AF96E0FB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51" y="4994163"/>
            <a:ext cx="5764294" cy="89823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419" sz="1800" b="1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DINO MON VÁSQUEZ</a:t>
            </a:r>
            <a:endParaRPr lang="es-CO" sz="1800" b="1" kern="100" dirty="0">
              <a:solidFill>
                <a:srgbClr val="033D70"/>
              </a:solidFill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419" sz="1800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Director General de la Caja de Seguro Social</a:t>
            </a:r>
            <a:endParaRPr lang="es-CO" sz="18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_tradnl" dirty="0">
              <a:solidFill>
                <a:srgbClr val="033D70"/>
              </a:solidFill>
              <a:latin typeface="Montserrat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93805E1-1528-B576-69C5-537037985F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081" y="576083"/>
            <a:ext cx="1522142" cy="15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953D99-1079-25C9-8884-44C35468B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7388EB2-8290-E488-30C7-070D84D376B6}"/>
              </a:ext>
            </a:extLst>
          </p:cNvPr>
          <p:cNvSpPr txBox="1"/>
          <p:nvPr/>
        </p:nvSpPr>
        <p:spPr>
          <a:xfrm>
            <a:off x="529509" y="1910812"/>
            <a:ext cx="6616357" cy="4327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Bases demográficas</a:t>
            </a:r>
            <a:endParaRPr lang="es-419" sz="1800" b="1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Mortalidad e Invalidez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OIT último estudio Sobre estadísticas 2020 CSS</a:t>
            </a: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Funciones de probabilidad de densidad de cuotas y completez de cuotas (cotizantes: activos e inactivos)</a:t>
            </a: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Retiro</a:t>
            </a: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por Vejez y Anticipado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419" kern="100" dirty="0" smtClean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Transición </a:t>
            </a: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: CSS 2021 aprobada JD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Nuevo régimen: Desarrollo Actuarial Mejor Práctica, Sensibilidad Tasa descuento</a:t>
            </a: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Viudez y mortalidad inválidos </a:t>
            </a: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Pe</a:t>
            </a: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nsionados</a:t>
            </a:r>
            <a:endParaRPr lang="es-419" kern="100" dirty="0">
              <a:solidFill>
                <a:srgbClr val="033D70"/>
              </a:solidFill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CSS 2021 aprobada JD</a:t>
            </a: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Monto Beneficios Invalidez y Muerte antes del retiro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Valor esperado de beneficios- prima neta sobre beneficios pagados CSS 2023 </a:t>
            </a:r>
            <a:r>
              <a:rPr lang="es-419" kern="100" dirty="0" smtClean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(2.5% a 3.0%)</a:t>
            </a:r>
            <a:endParaRPr lang="es-419" kern="100" dirty="0">
              <a:solidFill>
                <a:srgbClr val="033D70"/>
              </a:solidFill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03A62F9A-5575-5053-A4FD-0FC26CD9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ED7F22C-DF35-7D95-A7D5-257F855D0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970" y="-147635"/>
            <a:ext cx="12817099" cy="19464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F87F9734-02C7-1893-931D-5472A76FC9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FF33DE6C-9DB5-0918-15E2-9AF6EB121372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87AFF620-34EC-4711-89D7-63A616BB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417FB433-2BB0-681B-C933-E9B58D915878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2</a:t>
              </a:r>
              <a:endParaRPr lang="es-ES_tradnl" sz="8000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127FCEA-F23D-8400-9DC6-6F50FC087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11" y="1939154"/>
            <a:ext cx="293858" cy="2938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2CE0BAB-9449-1235-CAA0-1581F69249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C4ED31-3EE5-AD62-FBB4-0944FBCD466B}"/>
              </a:ext>
            </a:extLst>
          </p:cNvPr>
          <p:cNvSpPr txBox="1">
            <a:spLocks/>
          </p:cNvSpPr>
          <p:nvPr/>
        </p:nvSpPr>
        <p:spPr>
          <a:xfrm>
            <a:off x="2342347" y="375265"/>
            <a:ext cx="6092679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32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supuestos Actuariales</a:t>
            </a:r>
            <a:endParaRPr lang="es-ES_tradnl" sz="32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3" name="Grupo 21">
            <a:extLst>
              <a:ext uri="{FF2B5EF4-FFF2-40B4-BE49-F238E27FC236}">
                <a16:creationId xmlns:a16="http://schemas.microsoft.com/office/drawing/2014/main" xmlns="" id="{7BB47B1B-AA2F-D927-892E-D02E7C2550C0}"/>
              </a:ext>
            </a:extLst>
          </p:cNvPr>
          <p:cNvGrpSpPr/>
          <p:nvPr/>
        </p:nvGrpSpPr>
        <p:grpSpPr>
          <a:xfrm>
            <a:off x="435056" y="2311580"/>
            <a:ext cx="403144" cy="403144"/>
            <a:chOff x="846164" y="4461254"/>
            <a:chExt cx="403144" cy="403144"/>
          </a:xfrm>
        </p:grpSpPr>
        <p:sp>
          <p:nvSpPr>
            <p:cNvPr id="14" name="Elipse 7">
              <a:extLst>
                <a:ext uri="{FF2B5EF4-FFF2-40B4-BE49-F238E27FC236}">
                  <a16:creationId xmlns:a16="http://schemas.microsoft.com/office/drawing/2014/main" xmlns="" id="{83CF4E63-7D5D-A643-DC52-2405822E6D1E}"/>
                </a:ext>
              </a:extLst>
            </p:cNvPr>
            <p:cNvSpPr/>
            <p:nvPr/>
          </p:nvSpPr>
          <p:spPr>
            <a:xfrm>
              <a:off x="846164" y="4461254"/>
              <a:ext cx="403144" cy="403144"/>
            </a:xfrm>
            <a:prstGeom prst="ellipse">
              <a:avLst/>
            </a:prstGeom>
            <a:solidFill>
              <a:srgbClr val="033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5" name="Imagen 20">
              <a:extLst>
                <a:ext uri="{FF2B5EF4-FFF2-40B4-BE49-F238E27FC236}">
                  <a16:creationId xmlns:a16="http://schemas.microsoft.com/office/drawing/2014/main" xmlns="" id="{51678B7D-90C8-6779-FE9A-4447C529D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0380" y="4556467"/>
              <a:ext cx="206953" cy="206953"/>
            </a:xfrm>
            <a:prstGeom prst="rect">
              <a:avLst/>
            </a:prstGeom>
          </p:spPr>
        </p:pic>
      </p:grpSp>
      <p:pic>
        <p:nvPicPr>
          <p:cNvPr id="7" name="Imagen 6" descr="Escala de tiempo&#10;&#10;Descripción generada automáticamente">
            <a:extLst>
              <a:ext uri="{FF2B5EF4-FFF2-40B4-BE49-F238E27FC236}">
                <a16:creationId xmlns:a16="http://schemas.microsoft.com/office/drawing/2014/main" xmlns="" id="{76BA5302-D382-4EE6-51CF-80DEC0B3B2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601" y="2311579"/>
            <a:ext cx="4714529" cy="32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F3A97B-4DA2-C7D4-3BC1-EF0BB277A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1E7F98A-7048-8B4B-AAD4-8C19B0F4BA6E}"/>
              </a:ext>
            </a:extLst>
          </p:cNvPr>
          <p:cNvSpPr txBox="1"/>
          <p:nvPr/>
        </p:nvSpPr>
        <p:spPr>
          <a:xfrm>
            <a:off x="529509" y="1910812"/>
            <a:ext cx="6616357" cy="493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Perfiles de Cartera</a:t>
            </a:r>
            <a:endParaRPr lang="es-419" sz="1800" b="1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1.- PENSIONADOS – BD Pensionados Vigentes CSS Año inicio </a:t>
            </a:r>
            <a:r>
              <a:rPr lang="es-419" kern="100" dirty="0" smtClean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Proyección – 1/1/2023</a:t>
            </a:r>
            <a:endParaRPr lang="es-419" kern="100" dirty="0">
              <a:solidFill>
                <a:srgbClr val="033D70"/>
              </a:solidFill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2.- STOCK SEBD Y SM- Perfiles de Cartera BD CSS 1/1/2023 (cotizantes: activos e inactivos)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Estimación de Valor Acumulado de Cuotas SEBD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Estimación de Valor Acumulado de Cuotas primer pilar y valor acumulado reportado sobre cuotas segundo pilar (Ajustando Reserva Total)</a:t>
            </a: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3.- Nuevas Entradas: proyección sobre información censal Población mayor a 14 años (H-M)- 2023 crecimiento promedio 1.34%/1.37% hasta 2044 y menor del 1% en adelante. Profundidad de NE CSS H-M, promedio 1.49%/1.11%. Se impone perfil de distribución por edad y salario promedio nuevas entradas CSS- 1/1/2023</a:t>
            </a:r>
          </a:p>
          <a:p>
            <a:pPr lvl="1">
              <a:lnSpc>
                <a:spcPct val="107000"/>
              </a:lnSpc>
            </a:pPr>
            <a:endParaRPr lang="es-419" kern="100" dirty="0">
              <a:solidFill>
                <a:srgbClr val="033D70"/>
              </a:solidFill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0A20AB8F-C250-1C40-3A49-A72B7851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7002A0F6-50E8-8373-0FAF-D9A80379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970" y="-147635"/>
            <a:ext cx="12817099" cy="19464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1E315561-BEAC-79C3-C1BC-6BF405C872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BD602521-EF67-C22B-E6FA-9F6CE3BA7B43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4D735498-A398-1D15-E13A-B626E2BF7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91C92541-D8BF-E4BE-42CA-A7D2DC4917D0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2</a:t>
              </a:r>
              <a:endParaRPr lang="es-ES_tradnl" sz="8000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0DA2F01-F7BB-2923-818A-D0641AC53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11" y="1939154"/>
            <a:ext cx="293858" cy="29385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A23B535-645A-255B-EECB-FE66C1594A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000512-FE80-CC7F-F142-24BD2F938CE7}"/>
              </a:ext>
            </a:extLst>
          </p:cNvPr>
          <p:cNvSpPr txBox="1">
            <a:spLocks/>
          </p:cNvSpPr>
          <p:nvPr/>
        </p:nvSpPr>
        <p:spPr>
          <a:xfrm>
            <a:off x="2342347" y="375265"/>
            <a:ext cx="6092679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32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supuestos Actuariales</a:t>
            </a:r>
            <a:endParaRPr lang="es-ES_tradnl" sz="32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3" name="Grupo 21">
            <a:extLst>
              <a:ext uri="{FF2B5EF4-FFF2-40B4-BE49-F238E27FC236}">
                <a16:creationId xmlns:a16="http://schemas.microsoft.com/office/drawing/2014/main" xmlns="" id="{ED8ACFFC-A31B-0F85-2880-31EA775347B0}"/>
              </a:ext>
            </a:extLst>
          </p:cNvPr>
          <p:cNvGrpSpPr/>
          <p:nvPr/>
        </p:nvGrpSpPr>
        <p:grpSpPr>
          <a:xfrm>
            <a:off x="373788" y="2510269"/>
            <a:ext cx="403144" cy="403144"/>
            <a:chOff x="846164" y="4461254"/>
            <a:chExt cx="403144" cy="403144"/>
          </a:xfrm>
        </p:grpSpPr>
        <p:sp>
          <p:nvSpPr>
            <p:cNvPr id="14" name="Elipse 7">
              <a:extLst>
                <a:ext uri="{FF2B5EF4-FFF2-40B4-BE49-F238E27FC236}">
                  <a16:creationId xmlns:a16="http://schemas.microsoft.com/office/drawing/2014/main" xmlns="" id="{1A0FF120-DE40-3874-F4C0-233C93626820}"/>
                </a:ext>
              </a:extLst>
            </p:cNvPr>
            <p:cNvSpPr/>
            <p:nvPr/>
          </p:nvSpPr>
          <p:spPr>
            <a:xfrm>
              <a:off x="846164" y="4461254"/>
              <a:ext cx="403144" cy="403144"/>
            </a:xfrm>
            <a:prstGeom prst="ellipse">
              <a:avLst/>
            </a:prstGeom>
            <a:solidFill>
              <a:srgbClr val="033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5" name="Imagen 20">
              <a:extLst>
                <a:ext uri="{FF2B5EF4-FFF2-40B4-BE49-F238E27FC236}">
                  <a16:creationId xmlns:a16="http://schemas.microsoft.com/office/drawing/2014/main" xmlns="" id="{F95C1BD0-4CBF-2D39-932F-A75BC0903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0380" y="4556467"/>
              <a:ext cx="206953" cy="206953"/>
            </a:xfrm>
            <a:prstGeom prst="rect">
              <a:avLst/>
            </a:prstGeom>
          </p:spPr>
        </p:pic>
      </p:grp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xmlns="" id="{8A7439A2-56A5-A006-A9FA-0FE9B55AA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4306" y="2510269"/>
            <a:ext cx="4146637" cy="30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1585A1-6F14-F264-9FB8-2ABD67E57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105E14A-866B-2676-7251-28DA0AFBFAAB}"/>
              </a:ext>
            </a:extLst>
          </p:cNvPr>
          <p:cNvSpPr txBox="1">
            <a:spLocks/>
          </p:cNvSpPr>
          <p:nvPr/>
        </p:nvSpPr>
        <p:spPr>
          <a:xfrm>
            <a:off x="830480" y="1106547"/>
            <a:ext cx="3724102" cy="595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4000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CONTENIDO</a:t>
            </a:r>
            <a:endParaRPr lang="es-ES_tradnl" sz="4000" dirty="0">
              <a:solidFill>
                <a:srgbClr val="033D70"/>
              </a:solidFill>
              <a:latin typeface="Montserrat" pitchFamily="2" charset="77"/>
              <a:ea typeface="Roboto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7DD8DB6-856B-CA79-66F4-0669D3A639B3}"/>
              </a:ext>
            </a:extLst>
          </p:cNvPr>
          <p:cNvSpPr txBox="1"/>
          <p:nvPr/>
        </p:nvSpPr>
        <p:spPr>
          <a:xfrm>
            <a:off x="1765923" y="2168145"/>
            <a:ext cx="8436857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Descripción del modelo de proyección actuarial.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Principales supuestos Macroeconómicos y Actuariales.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Parámetros de análisis introducidos en el PL 163 de 2024.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resultados.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_tradnl" sz="2000" dirty="0">
              <a:solidFill>
                <a:srgbClr val="033D70"/>
              </a:solidFill>
              <a:latin typeface="Montserrat" pitchFamily="2" charset="77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789956A-2D96-AE3D-F3A0-D5A2485BA2DA}"/>
              </a:ext>
            </a:extLst>
          </p:cNvPr>
          <p:cNvSpPr/>
          <p:nvPr/>
        </p:nvSpPr>
        <p:spPr>
          <a:xfrm>
            <a:off x="1334475" y="2175266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1865FA5-C3EF-71C7-10DB-9546240F6ABB}"/>
              </a:ext>
            </a:extLst>
          </p:cNvPr>
          <p:cNvSpPr txBox="1"/>
          <p:nvPr/>
        </p:nvSpPr>
        <p:spPr>
          <a:xfrm>
            <a:off x="1399281" y="2212097"/>
            <a:ext cx="255198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DCECA556-DA26-3C14-1CFB-79858099CD33}"/>
              </a:ext>
            </a:extLst>
          </p:cNvPr>
          <p:cNvSpPr/>
          <p:nvPr/>
        </p:nvSpPr>
        <p:spPr>
          <a:xfrm>
            <a:off x="1334474" y="2871963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E3343E3D-3521-E8C6-FBE6-5E827E6BEAC8}"/>
              </a:ext>
            </a:extLst>
          </p:cNvPr>
          <p:cNvSpPr txBox="1"/>
          <p:nvPr/>
        </p:nvSpPr>
        <p:spPr>
          <a:xfrm>
            <a:off x="1380869" y="2908794"/>
            <a:ext cx="290464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5C1E899-FB6D-5043-802A-0F71348AC02A}"/>
              </a:ext>
            </a:extLst>
          </p:cNvPr>
          <p:cNvSpPr/>
          <p:nvPr/>
        </p:nvSpPr>
        <p:spPr>
          <a:xfrm>
            <a:off x="1337959" y="3510532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0F7D145-DAA5-E565-65D6-78E8B52BBEA9}"/>
              </a:ext>
            </a:extLst>
          </p:cNvPr>
          <p:cNvSpPr txBox="1"/>
          <p:nvPr/>
        </p:nvSpPr>
        <p:spPr>
          <a:xfrm>
            <a:off x="1384354" y="3547363"/>
            <a:ext cx="290464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D046AA54-52CB-37F1-5530-E1513634675A}"/>
              </a:ext>
            </a:extLst>
          </p:cNvPr>
          <p:cNvSpPr/>
          <p:nvPr/>
        </p:nvSpPr>
        <p:spPr>
          <a:xfrm>
            <a:off x="1346601" y="4172005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E585FF5A-46BE-ACB8-09BA-B67760AB1451}"/>
              </a:ext>
            </a:extLst>
          </p:cNvPr>
          <p:cNvSpPr txBox="1"/>
          <p:nvPr/>
        </p:nvSpPr>
        <p:spPr>
          <a:xfrm>
            <a:off x="1386859" y="4208836"/>
            <a:ext cx="308098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A8A9E979-6EFF-D647-D270-BF1C5159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167" y="5993814"/>
            <a:ext cx="12689305" cy="895052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917FA3DA-8168-D060-DE79-0A51E69F3AB3}"/>
              </a:ext>
            </a:extLst>
          </p:cNvPr>
          <p:cNvGrpSpPr/>
          <p:nvPr/>
        </p:nvGrpSpPr>
        <p:grpSpPr>
          <a:xfrm>
            <a:off x="-253166" y="96938"/>
            <a:ext cx="12689305" cy="626081"/>
            <a:chOff x="-253166" y="96938"/>
            <a:chExt cx="12689305" cy="626081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xmlns="" id="{5A5A7901-6D8F-B95B-3586-12C94261DB20}"/>
                </a:ext>
              </a:extLst>
            </p:cNvPr>
            <p:cNvGrpSpPr/>
            <p:nvPr/>
          </p:nvGrpSpPr>
          <p:grpSpPr>
            <a:xfrm>
              <a:off x="-253166" y="96938"/>
              <a:ext cx="12689305" cy="626081"/>
              <a:chOff x="0" y="114049"/>
              <a:chExt cx="12192000" cy="626081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xmlns="" id="{7F4300A3-373D-9022-6F20-0E9CED2206E9}"/>
                  </a:ext>
                </a:extLst>
              </p:cNvPr>
              <p:cNvSpPr/>
              <p:nvPr/>
            </p:nvSpPr>
            <p:spPr>
              <a:xfrm>
                <a:off x="0" y="114049"/>
                <a:ext cx="12192000" cy="525907"/>
              </a:xfrm>
              <a:prstGeom prst="rect">
                <a:avLst/>
              </a:prstGeom>
              <a:solidFill>
                <a:srgbClr val="033D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xmlns="" id="{994FF4AB-A1BE-D142-153A-815493EEE946}"/>
                  </a:ext>
                </a:extLst>
              </p:cNvPr>
              <p:cNvCxnSpPr/>
              <p:nvPr/>
            </p:nvCxnSpPr>
            <p:spPr>
              <a:xfrm>
                <a:off x="0" y="740130"/>
                <a:ext cx="12192000" cy="0"/>
              </a:xfrm>
              <a:prstGeom prst="line">
                <a:avLst/>
              </a:prstGeom>
              <a:ln>
                <a:solidFill>
                  <a:srgbClr val="033D7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CCC2EDD9-583D-E5D4-311C-0BCC33C88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9810" y="128938"/>
              <a:ext cx="410087" cy="410087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4A45AB4-0A35-029C-965C-8609F8D370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962"/>
          <a:stretch/>
        </p:blipFill>
        <p:spPr>
          <a:xfrm>
            <a:off x="7928328" y="3892102"/>
            <a:ext cx="4507810" cy="30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6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E56B7A5-21F4-54D3-ED76-6AB377E2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_tradnl" dirty="0" smtClean="0"/>
              <a:t>R</a:t>
            </a:r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77882BE-2686-B94C-D8E0-946263992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81" y="-153585"/>
            <a:ext cx="12724103" cy="1952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619660A-2DA3-4979-F549-DE8117865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9B23493-5F39-C142-292F-B9BAF6588984}"/>
              </a:ext>
            </a:extLst>
          </p:cNvPr>
          <p:cNvSpPr txBox="1">
            <a:spLocks/>
          </p:cNvSpPr>
          <p:nvPr/>
        </p:nvSpPr>
        <p:spPr>
          <a:xfrm>
            <a:off x="2332860" y="483197"/>
            <a:ext cx="7119369" cy="108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b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Parámetros de análisis según PL 163 de 2024</a:t>
            </a: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DC103810-DF32-362B-A07B-98786A1C7C88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xmlns="" id="{4BA99DCA-381C-D992-73BA-EC2294555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xmlns="" id="{E6BE44BF-9DD1-AF35-07DA-2F541813BB27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3</a:t>
              </a:r>
              <a:endParaRPr lang="es-ES_tradnl" sz="800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57BF839-F515-36FF-6952-DC3887D2C3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C8615B-9A1F-7D6F-662A-5C6404D3893D}"/>
              </a:ext>
            </a:extLst>
          </p:cNvPr>
          <p:cNvSpPr txBox="1"/>
          <p:nvPr/>
        </p:nvSpPr>
        <p:spPr>
          <a:xfrm>
            <a:off x="45712" y="4845866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Nuevas edades de retiro desp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ués de la transición</a:t>
            </a:r>
            <a:endParaRPr lang="es-419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cs typeface="Times New Roman" panose="02020603050405020304" pitchFamily="18" charset="0"/>
            </a:endParaRPr>
          </a:p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60 Mujer y 65 hombre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9E2653-1112-3F07-2E57-6AFF1CEC7463}"/>
              </a:ext>
            </a:extLst>
          </p:cNvPr>
          <p:cNvSpPr txBox="1"/>
          <p:nvPr/>
        </p:nvSpPr>
        <p:spPr>
          <a:xfrm>
            <a:off x="3845418" y="4174375"/>
            <a:ext cx="409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La transición tiene un horizonte hasta 2031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F8826A-DFEB-5199-815D-D019ED10FED5}"/>
              </a:ext>
            </a:extLst>
          </p:cNvPr>
          <p:cNvSpPr txBox="1"/>
          <p:nvPr/>
        </p:nvSpPr>
        <p:spPr>
          <a:xfrm>
            <a:off x="4048874" y="2487221"/>
            <a:ext cx="409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Para el </a:t>
            </a:r>
            <a:r>
              <a:rPr lang="es-419" sz="1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SEBD</a:t>
            </a:r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 </a:t>
            </a:r>
            <a:r>
              <a:rPr lang="es-419" sz="1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pos-transición</a:t>
            </a:r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 y </a:t>
            </a:r>
            <a:r>
              <a:rPr lang="es-419" sz="18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SMP</a:t>
            </a:r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 aplican descuentos sobre los beneficios para retiros 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por vejez </a:t>
            </a:r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desde los 44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7E04D9-4CBC-2566-E33F-B4221BACC76F}"/>
              </a:ext>
            </a:extLst>
          </p:cNvPr>
          <p:cNvSpPr txBox="1"/>
          <p:nvPr/>
        </p:nvSpPr>
        <p:spPr>
          <a:xfrm>
            <a:off x="-45378" y="2452391"/>
            <a:ext cx="4094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rgbClr val="033D70"/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Aumenta la cuota obrero-patronal a cargo de empleadores para completar 18%: 15% </a:t>
            </a:r>
            <a:r>
              <a:rPr lang="es-419" sz="1800" dirty="0" smtClean="0">
                <a:solidFill>
                  <a:srgbClr val="033D70"/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</a:t>
            </a:r>
            <a:r>
              <a:rPr lang="es-419" sz="1800" dirty="0">
                <a:solidFill>
                  <a:srgbClr val="033D70"/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acredit</a:t>
            </a:r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a al empleado, </a:t>
            </a:r>
            <a:r>
              <a:rPr lang="es-419" dirty="0" smtClean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3.0</a:t>
            </a:r>
            <a:r>
              <a:rPr lang="es-419" dirty="0" smtClean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% </a:t>
            </a:r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para </a:t>
            </a:r>
            <a:r>
              <a:rPr lang="es-419" dirty="0" smtClean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las pensiones de invalidez, sobrevivientes y otros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9829E2-4C5A-276B-7EFC-04E0F6F2C69D}"/>
              </a:ext>
            </a:extLst>
          </p:cNvPr>
          <p:cNvSpPr txBox="1"/>
          <p:nvPr/>
        </p:nvSpPr>
        <p:spPr>
          <a:xfrm>
            <a:off x="8097748" y="2487221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Contribución del Estado de $966 millones en el primer año (1.17% del PIB)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A5810E-1D2D-156D-6F83-DFEC3FAE8A91}"/>
              </a:ext>
            </a:extLst>
          </p:cNvPr>
          <p:cNvSpPr txBox="1"/>
          <p:nvPr/>
        </p:nvSpPr>
        <p:spPr>
          <a:xfrm>
            <a:off x="8168816" y="4044638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incluyen probabilidades de tener 240 cuotas desde los 50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72D7A2-56A4-6D76-4F86-6A5EA0BAEAAA}"/>
              </a:ext>
            </a:extLst>
          </p:cNvPr>
          <p:cNvSpPr txBox="1"/>
          <p:nvPr/>
        </p:nvSpPr>
        <p:spPr>
          <a:xfrm>
            <a:off x="5952160" y="5451473"/>
            <a:ext cx="429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incluyen probabilidades de retiro anticipado acopladas a la información observada por la CSS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444F5C-F2FD-AFC9-D2AB-3FB2B80D4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D5CFBF9-FF29-4BC9-D91B-20EEBC62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3219333-03A5-8E19-F2B5-D149D41F1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81" y="-153585"/>
            <a:ext cx="12724103" cy="1952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04888F3-7C1C-5388-9035-0727C1A92B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0FE5069-9727-B299-8C88-0C20E6414857}"/>
              </a:ext>
            </a:extLst>
          </p:cNvPr>
          <p:cNvSpPr txBox="1">
            <a:spLocks/>
          </p:cNvSpPr>
          <p:nvPr/>
        </p:nvSpPr>
        <p:spPr>
          <a:xfrm>
            <a:off x="2332860" y="483197"/>
            <a:ext cx="7119369" cy="108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b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Parámetros de análisis según PL 163 de 2024</a:t>
            </a: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0E44A621-3D89-FF1D-215F-6D22692CC8BD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xmlns="" id="{4E62D903-B4E0-59AF-4D4C-4B67E714E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xmlns="" id="{23FD8E95-143F-5496-91C7-60EE6DD753C4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3</a:t>
              </a:r>
              <a:endParaRPr lang="es-ES_tradnl" sz="800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0EECC0B-4FC7-48AE-0487-45042C509D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FC51D9-0D4D-F2BE-B75B-94CD3BB4E320}"/>
              </a:ext>
            </a:extLst>
          </p:cNvPr>
          <p:cNvSpPr txBox="1"/>
          <p:nvPr/>
        </p:nvSpPr>
        <p:spPr>
          <a:xfrm>
            <a:off x="45712" y="4845866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Nuevas edades de retiro después de la transición</a:t>
            </a:r>
          </a:p>
          <a:p>
            <a:pPr algn="ctr"/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60 Mujer y 65 hombre</a:t>
            </a:r>
            <a:endParaRPr lang="en-GB" dirty="0">
              <a:solidFill>
                <a:srgbClr val="033D7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9CFC67-52AE-8C79-B908-6E491B83226E}"/>
              </a:ext>
            </a:extLst>
          </p:cNvPr>
          <p:cNvSpPr txBox="1"/>
          <p:nvPr/>
        </p:nvSpPr>
        <p:spPr>
          <a:xfrm>
            <a:off x="3845418" y="4174375"/>
            <a:ext cx="409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La transición tiene un horizonte hasta 2031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7E96EC-718E-0BB7-2056-AE0F0A59DFBC}"/>
              </a:ext>
            </a:extLst>
          </p:cNvPr>
          <p:cNvSpPr txBox="1"/>
          <p:nvPr/>
        </p:nvSpPr>
        <p:spPr>
          <a:xfrm>
            <a:off x="4048874" y="2487221"/>
            <a:ext cx="409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Para el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SEBD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pos-transición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y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SMP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aplican descuentos sobre los beneficios para retiros por vejez desde los 44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2F38BC-EA86-BDC1-B119-3BD007458C0B}"/>
              </a:ext>
            </a:extLst>
          </p:cNvPr>
          <p:cNvSpPr txBox="1"/>
          <p:nvPr/>
        </p:nvSpPr>
        <p:spPr>
          <a:xfrm>
            <a:off x="-45378" y="2452391"/>
            <a:ext cx="4094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Aumenta la cuota obrero-patronal a cargo de empleadores para completar 18%: 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15% se acredita al empleado, 3.0% para las pensiones de invalidez, sobrevivientes y otros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8E0089-3ED8-7964-D742-292422EB4451}"/>
              </a:ext>
            </a:extLst>
          </p:cNvPr>
          <p:cNvSpPr txBox="1"/>
          <p:nvPr/>
        </p:nvSpPr>
        <p:spPr>
          <a:xfrm>
            <a:off x="8097748" y="2487221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Contribución del Estado de $966 millones en el primer año (1.17% del PIB)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0C55BE5-8E16-8055-107D-12B28BF371E0}"/>
              </a:ext>
            </a:extLst>
          </p:cNvPr>
          <p:cNvSpPr txBox="1"/>
          <p:nvPr/>
        </p:nvSpPr>
        <p:spPr>
          <a:xfrm>
            <a:off x="8168816" y="4044638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incluyen probabilidades de tener 240 cuotas desde los 50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BA3630B-4CBB-A8D2-0694-67881E6A73CF}"/>
              </a:ext>
            </a:extLst>
          </p:cNvPr>
          <p:cNvSpPr txBox="1"/>
          <p:nvPr/>
        </p:nvSpPr>
        <p:spPr>
          <a:xfrm>
            <a:off x="5952160" y="5451473"/>
            <a:ext cx="429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incluyen probabilidades de retiro anticipado acopladas a la información observada por la CSS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1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1A972D-9C57-CF08-506D-8628138FB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2D1141F-6577-9E7B-2F38-B6BD1760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837414F-1457-B143-9925-4B6C678D9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81" y="-153585"/>
            <a:ext cx="12724103" cy="1952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72BC4F0-1E01-D5BF-20E6-9D18EEF058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42C44AF-AADE-31D1-99D1-A5CF85624B2D}"/>
              </a:ext>
            </a:extLst>
          </p:cNvPr>
          <p:cNvSpPr txBox="1">
            <a:spLocks/>
          </p:cNvSpPr>
          <p:nvPr/>
        </p:nvSpPr>
        <p:spPr>
          <a:xfrm>
            <a:off x="2332860" y="483197"/>
            <a:ext cx="7119369" cy="108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b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Parámetros de análisis según PL 163 de 2024</a:t>
            </a: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9C4BF9FF-F425-AD1B-86DA-61434962876D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xmlns="" id="{CC4E5040-7675-8BA3-414F-426CE1A3C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xmlns="" id="{592B16E4-A2F2-3E9E-50EB-81E9D4A8D6B0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3</a:t>
              </a:r>
              <a:endParaRPr lang="es-ES_tradnl" sz="800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F2B8EC3-76C5-4F3E-2E4B-02C96AAEB1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AEEA8E-5ED1-37C9-F368-18A67BAEBDDF}"/>
              </a:ext>
            </a:extLst>
          </p:cNvPr>
          <p:cNvSpPr txBox="1"/>
          <p:nvPr/>
        </p:nvSpPr>
        <p:spPr>
          <a:xfrm>
            <a:off x="45712" y="4845866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Nuevas edades de retiro desp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ués de la transición</a:t>
            </a:r>
            <a:endParaRPr lang="es-419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cs typeface="Times New Roman" panose="02020603050405020304" pitchFamily="18" charset="0"/>
            </a:endParaRPr>
          </a:p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60 Mujer y 65 hombre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8079DA-632C-A855-0C78-09D0325C33E5}"/>
              </a:ext>
            </a:extLst>
          </p:cNvPr>
          <p:cNvSpPr txBox="1"/>
          <p:nvPr/>
        </p:nvSpPr>
        <p:spPr>
          <a:xfrm>
            <a:off x="3845418" y="4174375"/>
            <a:ext cx="409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La transición tiene un horizonte hasta 2031</a:t>
            </a:r>
            <a:endParaRPr lang="en-GB" dirty="0">
              <a:solidFill>
                <a:srgbClr val="033D7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EAA8AA-820A-F9CC-4F29-880A8F829BD7}"/>
              </a:ext>
            </a:extLst>
          </p:cNvPr>
          <p:cNvSpPr txBox="1"/>
          <p:nvPr/>
        </p:nvSpPr>
        <p:spPr>
          <a:xfrm>
            <a:off x="4048874" y="2487221"/>
            <a:ext cx="409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Para el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SEBD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pos-transición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y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SMP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aplican descuentos sobre los beneficios para retiros por vejez desde los 44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4480C8-67A6-51D4-265F-CB9B2D890B51}"/>
              </a:ext>
            </a:extLst>
          </p:cNvPr>
          <p:cNvSpPr txBox="1"/>
          <p:nvPr/>
        </p:nvSpPr>
        <p:spPr>
          <a:xfrm>
            <a:off x="-45378" y="2452391"/>
            <a:ext cx="4094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Aumenta la cuota obrero-patronal a cargo de empleadores para completar 18%: 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15% se acredita al empleado, 3.0% para las pensiones de invalidez, sobrevivientes y otros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9A4911-244C-2817-BCA8-899C47B94163}"/>
              </a:ext>
            </a:extLst>
          </p:cNvPr>
          <p:cNvSpPr txBox="1"/>
          <p:nvPr/>
        </p:nvSpPr>
        <p:spPr>
          <a:xfrm>
            <a:off x="8097748" y="2487221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Contribución del Estado de $966 millones en el primer año (1.17% del PIB)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586F3D-F371-ED6A-5C29-448EE2AA1F8C}"/>
              </a:ext>
            </a:extLst>
          </p:cNvPr>
          <p:cNvSpPr txBox="1"/>
          <p:nvPr/>
        </p:nvSpPr>
        <p:spPr>
          <a:xfrm>
            <a:off x="8168816" y="4044638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incluyen probabilidades de tener 240 cuotas desde los 50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D070B8-699A-F000-F5F6-846127A5FD1B}"/>
              </a:ext>
            </a:extLst>
          </p:cNvPr>
          <p:cNvSpPr txBox="1"/>
          <p:nvPr/>
        </p:nvSpPr>
        <p:spPr>
          <a:xfrm>
            <a:off x="5952160" y="5451473"/>
            <a:ext cx="429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incluyen probabilidades de retiro anticipado acopladas a la información observada por la CSS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5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013C50-5034-FE37-915D-149654E24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D0DCACF9-0F75-D68E-5F19-123CCD2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D33DA41-ABF3-9301-D0EC-334E2C82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81" y="-153585"/>
            <a:ext cx="12724103" cy="1952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8A0C210-B001-F7C9-8DD4-94A19DE287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D54C10A-84BF-0AB5-54D8-4773BE3BE9D6}"/>
              </a:ext>
            </a:extLst>
          </p:cNvPr>
          <p:cNvSpPr txBox="1">
            <a:spLocks/>
          </p:cNvSpPr>
          <p:nvPr/>
        </p:nvSpPr>
        <p:spPr>
          <a:xfrm>
            <a:off x="2332860" y="483197"/>
            <a:ext cx="7119369" cy="108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b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Parámetros de análisis según PL 163 de 2024</a:t>
            </a: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766C2848-C3B3-028B-FEE4-BA6872A44B4B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xmlns="" id="{07A010A5-7B11-E6DB-BA65-0E7CDA621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xmlns="" id="{FB6537AE-73AD-A30A-C20C-FD5AF6617052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3</a:t>
              </a:r>
              <a:endParaRPr lang="es-ES_tradnl" sz="800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6628CD9-6235-0BD8-98A8-946648A786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834123-5EE6-6BC4-986B-5FFF1C9553C6}"/>
              </a:ext>
            </a:extLst>
          </p:cNvPr>
          <p:cNvSpPr txBox="1"/>
          <p:nvPr/>
        </p:nvSpPr>
        <p:spPr>
          <a:xfrm>
            <a:off x="45712" y="4845866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Nuevas edades de retiro desp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ués de la transición</a:t>
            </a:r>
            <a:endParaRPr lang="es-419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cs typeface="Times New Roman" panose="02020603050405020304" pitchFamily="18" charset="0"/>
            </a:endParaRPr>
          </a:p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60 Mujer y 65 hombre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C269BE-6C57-594E-A4B6-DA714E983248}"/>
              </a:ext>
            </a:extLst>
          </p:cNvPr>
          <p:cNvSpPr txBox="1"/>
          <p:nvPr/>
        </p:nvSpPr>
        <p:spPr>
          <a:xfrm>
            <a:off x="3845418" y="4174375"/>
            <a:ext cx="409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La transición tiene un horizonte hasta 2031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BA728F-3810-D87F-677D-94649BE4E281}"/>
              </a:ext>
            </a:extLst>
          </p:cNvPr>
          <p:cNvSpPr txBox="1"/>
          <p:nvPr/>
        </p:nvSpPr>
        <p:spPr>
          <a:xfrm>
            <a:off x="4048874" y="2487221"/>
            <a:ext cx="409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Para el </a:t>
            </a:r>
            <a:r>
              <a:rPr lang="es-419" dirty="0" err="1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SEBD</a:t>
            </a:r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pos-transición</a:t>
            </a:r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 y </a:t>
            </a:r>
            <a:r>
              <a:rPr lang="es-419" dirty="0" err="1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SMP</a:t>
            </a:r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 aplican descuentos sobre los beneficios para retiros por vejez desde los 44 años</a:t>
            </a:r>
            <a:endParaRPr lang="en-GB" dirty="0">
              <a:solidFill>
                <a:srgbClr val="033D7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DF7095-A378-DE24-7725-C44B7A82538F}"/>
              </a:ext>
            </a:extLst>
          </p:cNvPr>
          <p:cNvSpPr txBox="1"/>
          <p:nvPr/>
        </p:nvSpPr>
        <p:spPr>
          <a:xfrm>
            <a:off x="-45378" y="2452391"/>
            <a:ext cx="4094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Aumenta la cuota obrero-patronal a cargo de empleadores para completar 18%: 15% se acredita al empleado, 3.0% para las pensiones de invalidez, sobrevivientes y otros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A6AC08-B98F-FB0D-65DE-7424FC6C7B41}"/>
              </a:ext>
            </a:extLst>
          </p:cNvPr>
          <p:cNvSpPr txBox="1"/>
          <p:nvPr/>
        </p:nvSpPr>
        <p:spPr>
          <a:xfrm>
            <a:off x="8097748" y="2487221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Contribución del Estado de $966 millones en el primer año (1.17% del PIB)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BAD7FA-74C1-1AC7-5663-071FF3267F51}"/>
              </a:ext>
            </a:extLst>
          </p:cNvPr>
          <p:cNvSpPr txBox="1"/>
          <p:nvPr/>
        </p:nvSpPr>
        <p:spPr>
          <a:xfrm>
            <a:off x="8168816" y="4044638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incluyen probabilidades de tener 240 cuotas desde los 50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4F322B-98A1-4E06-E8CA-13DD525873FB}"/>
              </a:ext>
            </a:extLst>
          </p:cNvPr>
          <p:cNvSpPr txBox="1"/>
          <p:nvPr/>
        </p:nvSpPr>
        <p:spPr>
          <a:xfrm>
            <a:off x="5952160" y="5451473"/>
            <a:ext cx="429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incluyen probabilidades de retiro anticipado acopladas a la información observada por la CSS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2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EF5D18-1856-3E2A-3106-252F5F3B5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ABE5130-BD7A-8D59-09B5-3862974A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B1F368D-FB26-3603-DA83-598157CA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81" y="-153585"/>
            <a:ext cx="12724103" cy="1952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6465D20-F64A-1DB4-5722-471F5EA927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65272EA-75E5-7E76-C4F5-DCB2A061644D}"/>
              </a:ext>
            </a:extLst>
          </p:cNvPr>
          <p:cNvSpPr txBox="1">
            <a:spLocks/>
          </p:cNvSpPr>
          <p:nvPr/>
        </p:nvSpPr>
        <p:spPr>
          <a:xfrm>
            <a:off x="2332860" y="483197"/>
            <a:ext cx="7119369" cy="108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b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Parámetros de análisis según PL 163 de 2024</a:t>
            </a: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316FA3C2-13A6-FEAE-87BA-EF189F45D6DF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xmlns="" id="{7B5F23B1-D7CC-AF84-8E29-4CE666734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xmlns="" id="{0BC2CD74-3E28-C8D6-54A3-5D345E7D6F2F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3</a:t>
              </a:r>
              <a:endParaRPr lang="es-ES_tradnl" sz="800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FC1F613-82CF-EEAF-45A0-C7325DC4F4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4FE7BE-E1A9-17BC-0333-A84722AF1FFF}"/>
              </a:ext>
            </a:extLst>
          </p:cNvPr>
          <p:cNvSpPr txBox="1"/>
          <p:nvPr/>
        </p:nvSpPr>
        <p:spPr>
          <a:xfrm>
            <a:off x="45712" y="4845866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Nuevas edades de retiro desp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ués de la transición</a:t>
            </a:r>
            <a:endParaRPr lang="es-419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cs typeface="Times New Roman" panose="02020603050405020304" pitchFamily="18" charset="0"/>
            </a:endParaRPr>
          </a:p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60 Mujer y 65 hombre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742CA8-94B4-AEF5-FDFE-2BD14A80658B}"/>
              </a:ext>
            </a:extLst>
          </p:cNvPr>
          <p:cNvSpPr txBox="1"/>
          <p:nvPr/>
        </p:nvSpPr>
        <p:spPr>
          <a:xfrm>
            <a:off x="3845418" y="4174375"/>
            <a:ext cx="409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La transición tiene un horizonte hasta 2031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B02A68-E009-111E-F1EE-A1674B1DD1E4}"/>
              </a:ext>
            </a:extLst>
          </p:cNvPr>
          <p:cNvSpPr txBox="1"/>
          <p:nvPr/>
        </p:nvSpPr>
        <p:spPr>
          <a:xfrm>
            <a:off x="4048874" y="2487221"/>
            <a:ext cx="409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Para el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SEBD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pos-transición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y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SMP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aplican descuentos sobre los beneficios para retiros por vejez desde los 44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7AB49D7-FC8D-CCEF-4B5F-281C1E6CA681}"/>
              </a:ext>
            </a:extLst>
          </p:cNvPr>
          <p:cNvSpPr txBox="1"/>
          <p:nvPr/>
        </p:nvSpPr>
        <p:spPr>
          <a:xfrm>
            <a:off x="-45378" y="2452391"/>
            <a:ext cx="4094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Aumenta la cuota obrero-patronal a cargo de empleadores para completar 18%: 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15% se acredita al empleado, 3.0% para las pensiones de invalidez, sobrevivientes y otros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DE22A4A-2144-CA8B-83C8-3DF9684BE95A}"/>
              </a:ext>
            </a:extLst>
          </p:cNvPr>
          <p:cNvSpPr txBox="1"/>
          <p:nvPr/>
        </p:nvSpPr>
        <p:spPr>
          <a:xfrm>
            <a:off x="8097748" y="2487221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Contribución del Estado de $966 millones en el primer año (1.17% del PIB)</a:t>
            </a:r>
            <a:endParaRPr lang="en-GB" dirty="0">
              <a:solidFill>
                <a:srgbClr val="033D7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C67E43-B6AF-F7A3-0502-5D155E6C21A8}"/>
              </a:ext>
            </a:extLst>
          </p:cNvPr>
          <p:cNvSpPr txBox="1"/>
          <p:nvPr/>
        </p:nvSpPr>
        <p:spPr>
          <a:xfrm>
            <a:off x="8168816" y="4044638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incluyen probabilidades de tener 240 cuotas desde los 50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F49CE3-CD92-685A-617A-37DB95CDEB30}"/>
              </a:ext>
            </a:extLst>
          </p:cNvPr>
          <p:cNvSpPr txBox="1"/>
          <p:nvPr/>
        </p:nvSpPr>
        <p:spPr>
          <a:xfrm>
            <a:off x="5952160" y="5451473"/>
            <a:ext cx="429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incluyen probabilidades de retiro anticipado acopladas a la información observada por la CSS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1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63CE62-D4BB-F6E9-AAAD-4242635D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679FA6A-8C27-A407-EC10-76123F038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94BBDCB-84CF-99E4-C30D-284445C87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81" y="-153585"/>
            <a:ext cx="12724103" cy="1952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CBF8F11-5D9D-5B77-7869-E3732B8F68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22D917A-9207-FAE6-73A6-E5BA531C55F8}"/>
              </a:ext>
            </a:extLst>
          </p:cNvPr>
          <p:cNvSpPr txBox="1">
            <a:spLocks/>
          </p:cNvSpPr>
          <p:nvPr/>
        </p:nvSpPr>
        <p:spPr>
          <a:xfrm>
            <a:off x="2332860" y="483197"/>
            <a:ext cx="7119369" cy="108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b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Parámetros de análisis según PL 163 de 2024</a:t>
            </a: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646901E9-3552-00DD-8556-6E8017FD5DD2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xmlns="" id="{7FAC5BBB-AD14-5419-C13D-A9BD4886E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xmlns="" id="{87B2C07A-9EC6-5640-4463-25951228B332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3</a:t>
              </a:r>
              <a:endParaRPr lang="es-ES_tradnl" sz="800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CA4CE4E-CDA6-4906-9B81-1C0B291098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0B82FF-D3F4-BB22-F2C1-456049722A0D}"/>
              </a:ext>
            </a:extLst>
          </p:cNvPr>
          <p:cNvSpPr txBox="1"/>
          <p:nvPr/>
        </p:nvSpPr>
        <p:spPr>
          <a:xfrm>
            <a:off x="45712" y="4845866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Nuevas edades de retiro desp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ués de la transición</a:t>
            </a:r>
            <a:endParaRPr lang="es-419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cs typeface="Times New Roman" panose="02020603050405020304" pitchFamily="18" charset="0"/>
            </a:endParaRPr>
          </a:p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60 Mujer y 65 hombre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FE856A-A391-2B7A-D173-493566504A35}"/>
              </a:ext>
            </a:extLst>
          </p:cNvPr>
          <p:cNvSpPr txBox="1"/>
          <p:nvPr/>
        </p:nvSpPr>
        <p:spPr>
          <a:xfrm>
            <a:off x="3845418" y="4174375"/>
            <a:ext cx="409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La transición tiene un horizonte hasta 2031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53A7F0-8ECF-8725-E855-46F47F0BB786}"/>
              </a:ext>
            </a:extLst>
          </p:cNvPr>
          <p:cNvSpPr txBox="1"/>
          <p:nvPr/>
        </p:nvSpPr>
        <p:spPr>
          <a:xfrm>
            <a:off x="4048874" y="2487221"/>
            <a:ext cx="409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Para el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SEBD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pos-transición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y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SMP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aplican descuentos sobre los beneficios para retiros por vejez desde los 44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6413BBC-2BF7-F376-E306-3DAAE7E9B4C6}"/>
              </a:ext>
            </a:extLst>
          </p:cNvPr>
          <p:cNvSpPr txBox="1"/>
          <p:nvPr/>
        </p:nvSpPr>
        <p:spPr>
          <a:xfrm>
            <a:off x="-45378" y="2452391"/>
            <a:ext cx="4094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Aumenta la cuota obrero-patronal a cargo de empleadores para completar 18%: 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15% se acredita al empleado, 3.0% para las pensiones de invalidez, sobrevivientes y otros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F02B80-7CC3-9D43-035B-F05C9F8507BA}"/>
              </a:ext>
            </a:extLst>
          </p:cNvPr>
          <p:cNvSpPr txBox="1"/>
          <p:nvPr/>
        </p:nvSpPr>
        <p:spPr>
          <a:xfrm>
            <a:off x="8097748" y="2487221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Contribución del Estado de $966 millones en el primer año (1.17% del PIB)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079725-6719-D4BA-EA8B-83EEB152D06F}"/>
              </a:ext>
            </a:extLst>
          </p:cNvPr>
          <p:cNvSpPr txBox="1"/>
          <p:nvPr/>
        </p:nvSpPr>
        <p:spPr>
          <a:xfrm>
            <a:off x="8168816" y="4044638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Se incluyen probabilidades de tener 240 cuotas desde los 50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A9616C-10E4-9B32-0BEC-549DCE29B757}"/>
              </a:ext>
            </a:extLst>
          </p:cNvPr>
          <p:cNvSpPr txBox="1"/>
          <p:nvPr/>
        </p:nvSpPr>
        <p:spPr>
          <a:xfrm>
            <a:off x="5556605" y="5414093"/>
            <a:ext cx="429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Se incluyen probabilidades de retiro anticipado acopladas a la información observada por la CSS</a:t>
            </a:r>
            <a:endParaRPr lang="en-GB" dirty="0">
              <a:solidFill>
                <a:srgbClr val="033D7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6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575C0F-1A59-439C-9E92-2C052BE43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D2395CCE-DD93-6F69-C6C7-7AC42F6A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2E5EC1F-E345-4FB5-1FB8-A060A6076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81" y="-153585"/>
            <a:ext cx="12724103" cy="19524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BE56A2E-17B5-937B-BD0F-05C0DF9FB5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19A1E19F-75CE-7E80-0D23-84CCE2C07A9C}"/>
              </a:ext>
            </a:extLst>
          </p:cNvPr>
          <p:cNvSpPr txBox="1">
            <a:spLocks/>
          </p:cNvSpPr>
          <p:nvPr/>
        </p:nvSpPr>
        <p:spPr>
          <a:xfrm>
            <a:off x="2332860" y="483197"/>
            <a:ext cx="7119369" cy="108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2800" b="1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Parámetros de análisis según PL 163 de 2024</a:t>
            </a: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97A5E953-0A9A-69AA-0945-6C31FE414F9A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xmlns="" id="{4332BC81-F698-DE95-8EC6-04658307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xmlns="" id="{28E4B13C-3BDF-1F4F-D29D-3C67389669AE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3</a:t>
              </a:r>
              <a:endParaRPr lang="es-ES_tradnl" sz="800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7A3DB5B-1328-CA74-2752-E716710E45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3DBDF9-E2CF-DE98-92CA-031E33750C8E}"/>
              </a:ext>
            </a:extLst>
          </p:cNvPr>
          <p:cNvSpPr txBox="1"/>
          <p:nvPr/>
        </p:nvSpPr>
        <p:spPr>
          <a:xfrm>
            <a:off x="45712" y="4845866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Nuevas edades de retiro desp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ués de la transición</a:t>
            </a:r>
            <a:endParaRPr lang="es-419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cs typeface="Times New Roman" panose="02020603050405020304" pitchFamily="18" charset="0"/>
            </a:endParaRPr>
          </a:p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60 Mujer y 65 hombre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838394-E8FE-1F97-8B89-6230D1E01E32}"/>
              </a:ext>
            </a:extLst>
          </p:cNvPr>
          <p:cNvSpPr txBox="1"/>
          <p:nvPr/>
        </p:nvSpPr>
        <p:spPr>
          <a:xfrm>
            <a:off x="3845418" y="4174375"/>
            <a:ext cx="409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La transición tiene un horizonte hasta 2031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21C5CC-7DC8-771B-C48E-A6D24F324949}"/>
              </a:ext>
            </a:extLst>
          </p:cNvPr>
          <p:cNvSpPr txBox="1"/>
          <p:nvPr/>
        </p:nvSpPr>
        <p:spPr>
          <a:xfrm>
            <a:off x="4048874" y="2487221"/>
            <a:ext cx="409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Para el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SEBD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pos-transición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y </a:t>
            </a:r>
            <a:r>
              <a:rPr lang="es-419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SMP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 aplican descuentos sobre los beneficios para retiros por vejez desde los 44 años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D29700-A58C-33F6-1BF2-D205662C9DC2}"/>
              </a:ext>
            </a:extLst>
          </p:cNvPr>
          <p:cNvSpPr txBox="1"/>
          <p:nvPr/>
        </p:nvSpPr>
        <p:spPr>
          <a:xfrm>
            <a:off x="-45378" y="2452391"/>
            <a:ext cx="4094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Aumenta la cuota obrero-patronal a cargo de empleadores para completar 18%: </a:t>
            </a:r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15% se acredita al empleado, 3.0% para las pensiones de invalidez, sobrevivientes y otros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4A6B7A-6CEF-EA9D-C53F-9DE679996816}"/>
              </a:ext>
            </a:extLst>
          </p:cNvPr>
          <p:cNvSpPr txBox="1"/>
          <p:nvPr/>
        </p:nvSpPr>
        <p:spPr>
          <a:xfrm>
            <a:off x="8097748" y="2487221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Contribución del Estado de $966 millones en el primer año (1.17% del PIB)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9CB560-7851-118C-C20D-46605FD2EF52}"/>
              </a:ext>
            </a:extLst>
          </p:cNvPr>
          <p:cNvSpPr txBox="1"/>
          <p:nvPr/>
        </p:nvSpPr>
        <p:spPr>
          <a:xfrm>
            <a:off x="8168816" y="4044638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Se incluyen probabilidades de tener 240 cuotas desde los 50 años</a:t>
            </a:r>
            <a:endParaRPr lang="en-GB" dirty="0">
              <a:solidFill>
                <a:srgbClr val="033D70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0142AD-8DCD-D955-D06C-1D911E8BB036}"/>
              </a:ext>
            </a:extLst>
          </p:cNvPr>
          <p:cNvSpPr txBox="1"/>
          <p:nvPr/>
        </p:nvSpPr>
        <p:spPr>
          <a:xfrm>
            <a:off x="5556605" y="5414093"/>
            <a:ext cx="429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Se incluyen probabilidades de retiro anticipado acopladas a la información observada por la CSS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7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939C24F-E5F5-F222-BC40-9A22F114F305}"/>
              </a:ext>
            </a:extLst>
          </p:cNvPr>
          <p:cNvSpPr txBox="1">
            <a:spLocks/>
          </p:cNvSpPr>
          <p:nvPr/>
        </p:nvSpPr>
        <p:spPr>
          <a:xfrm>
            <a:off x="830480" y="1106547"/>
            <a:ext cx="3724102" cy="595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4000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CONTENIDO</a:t>
            </a:r>
            <a:endParaRPr lang="es-ES_tradnl" sz="4000" dirty="0">
              <a:solidFill>
                <a:srgbClr val="033D70"/>
              </a:solidFill>
              <a:latin typeface="Montserrat" pitchFamily="2" charset="77"/>
              <a:ea typeface="Roboto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3D1BAB0-3605-CA4A-CC70-5CBB768851F8}"/>
              </a:ext>
            </a:extLst>
          </p:cNvPr>
          <p:cNvSpPr txBox="1"/>
          <p:nvPr/>
        </p:nvSpPr>
        <p:spPr>
          <a:xfrm>
            <a:off x="1765923" y="2168145"/>
            <a:ext cx="8436857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Descripción del modelo de proyección actuarial.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supuestos </a:t>
            </a:r>
            <a:r>
              <a:rPr lang="es-419" sz="2000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s-419" sz="2000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acroeconómicos y Actuariales.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Parámetros de análisis introducidos en el PL 163 de 2024.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resultados.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_tradnl" sz="2000" dirty="0">
              <a:solidFill>
                <a:srgbClr val="033D70"/>
              </a:solidFill>
              <a:latin typeface="Montserrat" pitchFamily="2" charset="77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B761C66B-D7B2-8246-A7E4-CA7F24CD681F}"/>
              </a:ext>
            </a:extLst>
          </p:cNvPr>
          <p:cNvSpPr/>
          <p:nvPr/>
        </p:nvSpPr>
        <p:spPr>
          <a:xfrm>
            <a:off x="1334475" y="2175266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CF1AED5-1A44-5DD0-F8CC-A76FF2228B81}"/>
              </a:ext>
            </a:extLst>
          </p:cNvPr>
          <p:cNvSpPr txBox="1"/>
          <p:nvPr/>
        </p:nvSpPr>
        <p:spPr>
          <a:xfrm>
            <a:off x="1399281" y="2212097"/>
            <a:ext cx="255198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16AA2913-0E35-062B-906E-44A75FF43E0D}"/>
              </a:ext>
            </a:extLst>
          </p:cNvPr>
          <p:cNvSpPr/>
          <p:nvPr/>
        </p:nvSpPr>
        <p:spPr>
          <a:xfrm>
            <a:off x="1334474" y="2871963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0D0DBD5-22C8-DC1E-B392-23CBC0B55709}"/>
              </a:ext>
            </a:extLst>
          </p:cNvPr>
          <p:cNvSpPr txBox="1"/>
          <p:nvPr/>
        </p:nvSpPr>
        <p:spPr>
          <a:xfrm>
            <a:off x="1380869" y="2908794"/>
            <a:ext cx="290464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34B10AAC-D280-EBB8-CEF2-E2368510E533}"/>
              </a:ext>
            </a:extLst>
          </p:cNvPr>
          <p:cNvSpPr/>
          <p:nvPr/>
        </p:nvSpPr>
        <p:spPr>
          <a:xfrm>
            <a:off x="1337959" y="3510532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3827FDE6-25DC-0036-B95F-2641EFFBD8A1}"/>
              </a:ext>
            </a:extLst>
          </p:cNvPr>
          <p:cNvSpPr txBox="1"/>
          <p:nvPr/>
        </p:nvSpPr>
        <p:spPr>
          <a:xfrm>
            <a:off x="1384354" y="3547363"/>
            <a:ext cx="290464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481655CE-D8D4-6147-C167-7F3A6DB5C70C}"/>
              </a:ext>
            </a:extLst>
          </p:cNvPr>
          <p:cNvSpPr/>
          <p:nvPr/>
        </p:nvSpPr>
        <p:spPr>
          <a:xfrm>
            <a:off x="1346601" y="4172005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7B183D8-43C5-449B-114D-127ED2584E77}"/>
              </a:ext>
            </a:extLst>
          </p:cNvPr>
          <p:cNvSpPr txBox="1"/>
          <p:nvPr/>
        </p:nvSpPr>
        <p:spPr>
          <a:xfrm>
            <a:off x="1386859" y="4208836"/>
            <a:ext cx="308098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E7CF7E4-9623-6FCB-DF1B-DE4CB32A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167" y="5993814"/>
            <a:ext cx="12689305" cy="895052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4FA9B2F5-51A9-9A61-4121-2E27623C60A1}"/>
              </a:ext>
            </a:extLst>
          </p:cNvPr>
          <p:cNvGrpSpPr/>
          <p:nvPr/>
        </p:nvGrpSpPr>
        <p:grpSpPr>
          <a:xfrm>
            <a:off x="-253166" y="96938"/>
            <a:ext cx="12689305" cy="626081"/>
            <a:chOff x="-253166" y="96938"/>
            <a:chExt cx="12689305" cy="626081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xmlns="" id="{62264B1A-E35B-5B5B-B7C5-F4C6432DFB67}"/>
                </a:ext>
              </a:extLst>
            </p:cNvPr>
            <p:cNvGrpSpPr/>
            <p:nvPr/>
          </p:nvGrpSpPr>
          <p:grpSpPr>
            <a:xfrm>
              <a:off x="-253166" y="96938"/>
              <a:ext cx="12689305" cy="626081"/>
              <a:chOff x="0" y="114049"/>
              <a:chExt cx="12192000" cy="626081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xmlns="" id="{530C0410-D09F-50EC-AFBC-70A334088121}"/>
                  </a:ext>
                </a:extLst>
              </p:cNvPr>
              <p:cNvSpPr/>
              <p:nvPr/>
            </p:nvSpPr>
            <p:spPr>
              <a:xfrm>
                <a:off x="0" y="114049"/>
                <a:ext cx="12192000" cy="525907"/>
              </a:xfrm>
              <a:prstGeom prst="rect">
                <a:avLst/>
              </a:prstGeom>
              <a:solidFill>
                <a:srgbClr val="033D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xmlns="" id="{3EFB8501-A4CC-B9B7-624A-93152C22540F}"/>
                  </a:ext>
                </a:extLst>
              </p:cNvPr>
              <p:cNvCxnSpPr/>
              <p:nvPr/>
            </p:nvCxnSpPr>
            <p:spPr>
              <a:xfrm>
                <a:off x="0" y="740130"/>
                <a:ext cx="12192000" cy="0"/>
              </a:xfrm>
              <a:prstGeom prst="line">
                <a:avLst/>
              </a:prstGeom>
              <a:ln>
                <a:solidFill>
                  <a:srgbClr val="033D7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4DC35506-43F3-9D7F-6E42-04727C17F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9810" y="128938"/>
              <a:ext cx="410087" cy="410087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C3BE8AC-6C8E-EE6A-057D-73DF6E8479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962"/>
          <a:stretch/>
        </p:blipFill>
        <p:spPr>
          <a:xfrm>
            <a:off x="7928328" y="3892102"/>
            <a:ext cx="4507810" cy="30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70397E-D8B1-6FE1-C2B6-E366D8C01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D27F0B34-4A02-F9B3-29DA-3A8EAFFFE01D}"/>
              </a:ext>
            </a:extLst>
          </p:cNvPr>
          <p:cNvSpPr txBox="1">
            <a:spLocks/>
          </p:cNvSpPr>
          <p:nvPr/>
        </p:nvSpPr>
        <p:spPr>
          <a:xfrm>
            <a:off x="830480" y="1106547"/>
            <a:ext cx="3724102" cy="595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4000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CONTENIDO</a:t>
            </a:r>
            <a:endParaRPr lang="es-ES_tradnl" sz="4000" dirty="0">
              <a:solidFill>
                <a:srgbClr val="033D70"/>
              </a:solidFill>
              <a:latin typeface="Montserrat" pitchFamily="2" charset="77"/>
              <a:ea typeface="Roboto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B8BD203-B057-7267-7528-65759994F3E5}"/>
              </a:ext>
            </a:extLst>
          </p:cNvPr>
          <p:cNvSpPr txBox="1"/>
          <p:nvPr/>
        </p:nvSpPr>
        <p:spPr>
          <a:xfrm>
            <a:off x="1765923" y="2168145"/>
            <a:ext cx="8436857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Descripción del modelo de proyección actuarial.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Principales supuestos macroeconómicos.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Parámetros de análisis introducidos en el PL 163 de 2024.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Principales resultados.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_tradnl" sz="2000" dirty="0">
              <a:solidFill>
                <a:srgbClr val="033D70"/>
              </a:solidFill>
              <a:latin typeface="Montserrat" pitchFamily="2" charset="77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B49ECDD9-1F4C-2F49-ACF0-A282475259DA}"/>
              </a:ext>
            </a:extLst>
          </p:cNvPr>
          <p:cNvSpPr/>
          <p:nvPr/>
        </p:nvSpPr>
        <p:spPr>
          <a:xfrm>
            <a:off x="1334475" y="2175266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5A1A1B7-6B9D-57A5-EBCD-68CA82A76F35}"/>
              </a:ext>
            </a:extLst>
          </p:cNvPr>
          <p:cNvSpPr txBox="1"/>
          <p:nvPr/>
        </p:nvSpPr>
        <p:spPr>
          <a:xfrm>
            <a:off x="1399281" y="2212097"/>
            <a:ext cx="255198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74DFA0FE-0BF7-7F86-4268-1D52DF1999B6}"/>
              </a:ext>
            </a:extLst>
          </p:cNvPr>
          <p:cNvSpPr/>
          <p:nvPr/>
        </p:nvSpPr>
        <p:spPr>
          <a:xfrm>
            <a:off x="1334474" y="2871963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6DCEEAA-CEA9-528C-EC33-74CFDE17D3BD}"/>
              </a:ext>
            </a:extLst>
          </p:cNvPr>
          <p:cNvSpPr txBox="1"/>
          <p:nvPr/>
        </p:nvSpPr>
        <p:spPr>
          <a:xfrm>
            <a:off x="1380869" y="2908794"/>
            <a:ext cx="290464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5937C55B-0A28-9331-C363-8E4CA70885B9}"/>
              </a:ext>
            </a:extLst>
          </p:cNvPr>
          <p:cNvSpPr/>
          <p:nvPr/>
        </p:nvSpPr>
        <p:spPr>
          <a:xfrm>
            <a:off x="1337959" y="3510532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1C191A8-9EDA-FE69-C68C-695E6138187B}"/>
              </a:ext>
            </a:extLst>
          </p:cNvPr>
          <p:cNvSpPr txBox="1"/>
          <p:nvPr/>
        </p:nvSpPr>
        <p:spPr>
          <a:xfrm>
            <a:off x="1384354" y="3547363"/>
            <a:ext cx="290464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D2351EA8-ACAD-0709-70B5-35D6CA95FE14}"/>
              </a:ext>
            </a:extLst>
          </p:cNvPr>
          <p:cNvSpPr/>
          <p:nvPr/>
        </p:nvSpPr>
        <p:spPr>
          <a:xfrm>
            <a:off x="1346601" y="4172005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2D210B76-2769-C31C-E0BB-444F84DC97E3}"/>
              </a:ext>
            </a:extLst>
          </p:cNvPr>
          <p:cNvSpPr txBox="1"/>
          <p:nvPr/>
        </p:nvSpPr>
        <p:spPr>
          <a:xfrm>
            <a:off x="1386859" y="4208836"/>
            <a:ext cx="308098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BA52001B-98D3-D49C-6E0F-9B8F1E9B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167" y="5993814"/>
            <a:ext cx="12689305" cy="895052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9E2CFE00-3DE8-6741-78CE-5E6EAC294F89}"/>
              </a:ext>
            </a:extLst>
          </p:cNvPr>
          <p:cNvGrpSpPr/>
          <p:nvPr/>
        </p:nvGrpSpPr>
        <p:grpSpPr>
          <a:xfrm>
            <a:off x="-253166" y="96938"/>
            <a:ext cx="12689305" cy="626081"/>
            <a:chOff x="-253166" y="96938"/>
            <a:chExt cx="12689305" cy="626081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xmlns="" id="{2E431235-3243-5D13-F24C-D5823B4685F7}"/>
                </a:ext>
              </a:extLst>
            </p:cNvPr>
            <p:cNvGrpSpPr/>
            <p:nvPr/>
          </p:nvGrpSpPr>
          <p:grpSpPr>
            <a:xfrm>
              <a:off x="-253166" y="96938"/>
              <a:ext cx="12689305" cy="626081"/>
              <a:chOff x="0" y="114049"/>
              <a:chExt cx="12192000" cy="626081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xmlns="" id="{3DCBA34A-2881-55A6-708E-2BE923ECF9DF}"/>
                  </a:ext>
                </a:extLst>
              </p:cNvPr>
              <p:cNvSpPr/>
              <p:nvPr/>
            </p:nvSpPr>
            <p:spPr>
              <a:xfrm>
                <a:off x="0" y="114049"/>
                <a:ext cx="12192000" cy="525907"/>
              </a:xfrm>
              <a:prstGeom prst="rect">
                <a:avLst/>
              </a:prstGeom>
              <a:solidFill>
                <a:srgbClr val="033D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xmlns="" id="{B5DD97BB-A4C3-173C-38B2-2A85D0F9FF69}"/>
                  </a:ext>
                </a:extLst>
              </p:cNvPr>
              <p:cNvCxnSpPr/>
              <p:nvPr/>
            </p:nvCxnSpPr>
            <p:spPr>
              <a:xfrm>
                <a:off x="0" y="740130"/>
                <a:ext cx="12192000" cy="0"/>
              </a:xfrm>
              <a:prstGeom prst="line">
                <a:avLst/>
              </a:prstGeom>
              <a:ln>
                <a:solidFill>
                  <a:srgbClr val="033D7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83B5F7FC-F16B-85C5-4135-6B4BF43D0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9810" y="128938"/>
              <a:ext cx="410087" cy="410087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4D46635-EB58-8D45-25A9-BA78F33030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962"/>
          <a:stretch/>
        </p:blipFill>
        <p:spPr>
          <a:xfrm>
            <a:off x="7928328" y="3892102"/>
            <a:ext cx="4507810" cy="30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BEC7E6E-957B-873B-7C15-6C105D8B7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6C927541-D9B5-1183-C633-4886809B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55C7ABC9-877B-0417-8D64-CB7C8DBE9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966" y="-147635"/>
            <a:ext cx="12786102" cy="19464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9E1F3472-7B04-90F6-1161-27ECC053BE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B5CFA08A-9484-F487-1E02-76EA2073538C}"/>
              </a:ext>
            </a:extLst>
          </p:cNvPr>
          <p:cNvSpPr txBox="1">
            <a:spLocks/>
          </p:cNvSpPr>
          <p:nvPr/>
        </p:nvSpPr>
        <p:spPr>
          <a:xfrm>
            <a:off x="2452071" y="426717"/>
            <a:ext cx="7299795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28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</a:t>
            </a:r>
            <a:r>
              <a:rPr lang="es-419" sz="2800" b="1" kern="100" dirty="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resultados </a:t>
            </a:r>
          </a:p>
          <a:p>
            <a:pPr>
              <a:lnSpc>
                <a:spcPct val="100000"/>
              </a:lnSpc>
            </a:pPr>
            <a:r>
              <a:rPr lang="es-419" sz="2800" b="1" kern="100" dirty="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(Variables a Proyectar por periodo)</a:t>
            </a:r>
            <a:endParaRPr lang="es-CO" sz="2800" b="1" kern="100" dirty="0">
              <a:solidFill>
                <a:schemeClr val="bg1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DEFFA6E6-8819-3DA5-2B76-31F019BA4EC3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5BC616F7-D942-DFC6-5E88-6416E5EAE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AAB9C9E6-E096-36FD-808D-CB44754B27A0}"/>
                </a:ext>
              </a:extLst>
            </p:cNvPr>
            <p:cNvSpPr txBox="1"/>
            <p:nvPr/>
          </p:nvSpPr>
          <p:spPr>
            <a:xfrm>
              <a:off x="104371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4</a:t>
              </a:r>
              <a:endParaRPr lang="es-ES_tradnl" sz="80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4CEA9D5-7791-CF98-4D79-0B18177E48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DEC9690-79D6-C87E-A440-26593CE8E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779" y="2347258"/>
            <a:ext cx="7345165" cy="394945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BA00212-8E32-5628-2CC9-2D7A05A35DD4}"/>
              </a:ext>
            </a:extLst>
          </p:cNvPr>
          <p:cNvSpPr/>
          <p:nvPr/>
        </p:nvSpPr>
        <p:spPr>
          <a:xfrm rot="16200000">
            <a:off x="-157373" y="3693821"/>
            <a:ext cx="39903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DEMOGRAFICAS</a:t>
            </a:r>
          </a:p>
        </p:txBody>
      </p:sp>
    </p:spTree>
    <p:extLst>
      <p:ext uri="{BB962C8B-B14F-4D97-AF65-F5344CB8AC3E}">
        <p14:creationId xmlns:p14="http://schemas.microsoft.com/office/powerpoint/2010/main" val="8728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766419-3F6D-D9B9-029A-B86DAC1B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B3ECBB31-7421-BF73-40F2-A97FCAAB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0303228D-D333-A837-78D4-9654F91C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966" y="-147635"/>
            <a:ext cx="12786102" cy="19464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F8A73C99-CDE2-72B5-EAB1-DE478CF29D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BEC36FD-D355-8985-C69B-1D2E6809B1F5}"/>
              </a:ext>
            </a:extLst>
          </p:cNvPr>
          <p:cNvSpPr txBox="1">
            <a:spLocks/>
          </p:cNvSpPr>
          <p:nvPr/>
        </p:nvSpPr>
        <p:spPr>
          <a:xfrm>
            <a:off x="2452071" y="426717"/>
            <a:ext cx="7299795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28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</a:t>
            </a:r>
            <a:r>
              <a:rPr lang="es-419" sz="2800" b="1" kern="100" dirty="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resultados </a:t>
            </a:r>
          </a:p>
          <a:p>
            <a:pPr>
              <a:lnSpc>
                <a:spcPct val="100000"/>
              </a:lnSpc>
            </a:pPr>
            <a:r>
              <a:rPr lang="es-419" sz="2800" b="1" kern="100" dirty="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(Variables a Proyectar por periodo)</a:t>
            </a:r>
            <a:endParaRPr lang="es-CO" sz="2800" b="1" kern="100" dirty="0">
              <a:solidFill>
                <a:schemeClr val="bg1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B26C2653-776A-2DD6-645C-3D3DB12DB3E1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7677F53A-BCDC-2B9D-2380-5FDDD72B1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2B0054F0-C218-FFA0-31D2-8B740071D262}"/>
                </a:ext>
              </a:extLst>
            </p:cNvPr>
            <p:cNvSpPr txBox="1"/>
            <p:nvPr/>
          </p:nvSpPr>
          <p:spPr>
            <a:xfrm>
              <a:off x="104371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4</a:t>
              </a:r>
              <a:endParaRPr lang="es-ES_tradnl" sz="80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F76BAFF-5B2F-F191-BDF7-3C2FA5DB4A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D0944AE-2309-D60D-6B8F-F80FBDAB1273}"/>
              </a:ext>
            </a:extLst>
          </p:cNvPr>
          <p:cNvSpPr/>
          <p:nvPr/>
        </p:nvSpPr>
        <p:spPr>
          <a:xfrm rot="16200000">
            <a:off x="-1156995" y="3483778"/>
            <a:ext cx="39903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FINANCIERAS CONCESION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92F69F5-9519-0E1A-B861-57ADC84A7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743" y="1891941"/>
            <a:ext cx="6650366" cy="47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99A964-B3AF-4E56-A36A-B753588F9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1E69C274-54EE-B4DE-6062-9D01D318B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ABC03F2D-B1CD-443C-3A6E-6A59041D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966" y="-147635"/>
            <a:ext cx="12786102" cy="19464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E59A3A9D-9BC6-D90E-8470-B851C87693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893FDD5A-DB66-1938-5D12-B999A29E87A8}"/>
              </a:ext>
            </a:extLst>
          </p:cNvPr>
          <p:cNvSpPr txBox="1">
            <a:spLocks/>
          </p:cNvSpPr>
          <p:nvPr/>
        </p:nvSpPr>
        <p:spPr>
          <a:xfrm>
            <a:off x="2452071" y="426717"/>
            <a:ext cx="7299795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28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</a:t>
            </a:r>
            <a:r>
              <a:rPr lang="es-419" sz="2800" b="1" kern="100" dirty="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resultados </a:t>
            </a:r>
          </a:p>
          <a:p>
            <a:pPr>
              <a:lnSpc>
                <a:spcPct val="100000"/>
              </a:lnSpc>
            </a:pPr>
            <a:r>
              <a:rPr lang="es-419" sz="2800" b="1" kern="100" dirty="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(Variables a Proyectar por periodo)</a:t>
            </a:r>
            <a:endParaRPr lang="es-CO" sz="2800" b="1" kern="100" dirty="0">
              <a:solidFill>
                <a:schemeClr val="bg1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161C9D84-B940-8EAA-BD1F-64CD04B9DDD2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D31E3D20-DA93-E9B0-BCF8-067F6A59F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D624EFA6-07FE-B8B2-0332-51CA2166A482}"/>
                </a:ext>
              </a:extLst>
            </p:cNvPr>
            <p:cNvSpPr txBox="1"/>
            <p:nvPr/>
          </p:nvSpPr>
          <p:spPr>
            <a:xfrm>
              <a:off x="104371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4</a:t>
              </a:r>
              <a:endParaRPr lang="es-ES_tradnl" sz="80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F80AB2F-DF2B-2836-03CE-4D5C456087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3BD7541-D024-B8A1-0827-D356806E84B1}"/>
              </a:ext>
            </a:extLst>
          </p:cNvPr>
          <p:cNvSpPr/>
          <p:nvPr/>
        </p:nvSpPr>
        <p:spPr>
          <a:xfrm rot="16200000">
            <a:off x="-556830" y="3598478"/>
            <a:ext cx="39903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FINANCIERAS CONCESION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7E6A826-DFAC-2E72-0ABB-E8B923165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581" y="1690688"/>
            <a:ext cx="7299795" cy="523311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4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E4E208-D8ED-218D-851C-8B85DD2C2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B11CD569-A849-0E4D-EC4B-83605919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14AEAC6-3DDC-30EC-0D4D-19DD35D0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966" y="-147635"/>
            <a:ext cx="12786102" cy="19464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B97FD957-2616-8098-5D17-373AC0DA3D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F22AD501-3F0B-CFC6-376A-1003DCAACC5C}"/>
              </a:ext>
            </a:extLst>
          </p:cNvPr>
          <p:cNvSpPr txBox="1">
            <a:spLocks/>
          </p:cNvSpPr>
          <p:nvPr/>
        </p:nvSpPr>
        <p:spPr>
          <a:xfrm>
            <a:off x="2452071" y="426717"/>
            <a:ext cx="7299795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28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</a:t>
            </a:r>
            <a:r>
              <a:rPr lang="es-419" sz="2800" b="1" kern="100" dirty="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resultados </a:t>
            </a:r>
          </a:p>
          <a:p>
            <a:pPr>
              <a:lnSpc>
                <a:spcPct val="100000"/>
              </a:lnSpc>
            </a:pPr>
            <a:r>
              <a:rPr lang="es-419" sz="2800" b="1" kern="100" dirty="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(Variables a Proyectar por periodo)</a:t>
            </a:r>
            <a:endParaRPr lang="es-CO" sz="2800" b="1" kern="100" dirty="0">
              <a:solidFill>
                <a:schemeClr val="bg1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811DB3E5-D10E-2B40-EE2C-679498DA48B7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962C7541-AAA4-5B41-E6D7-805F3BD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8406B358-4720-10E8-F9C4-A36C37BE3809}"/>
                </a:ext>
              </a:extLst>
            </p:cNvPr>
            <p:cNvSpPr txBox="1"/>
            <p:nvPr/>
          </p:nvSpPr>
          <p:spPr>
            <a:xfrm>
              <a:off x="104371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4</a:t>
              </a:r>
              <a:endParaRPr lang="es-ES_tradnl" sz="80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284344D-957A-D930-AACF-CBDEDCEFBE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395DA49-9D45-64F7-BB18-1F6501ABD28A}"/>
              </a:ext>
            </a:extLst>
          </p:cNvPr>
          <p:cNvSpPr/>
          <p:nvPr/>
        </p:nvSpPr>
        <p:spPr>
          <a:xfrm rot="16200000">
            <a:off x="-556830" y="3598478"/>
            <a:ext cx="39903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FINANCIERAS EVOLUCION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9A4A613-CD13-AD13-A093-89B27F788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6465" y="2167912"/>
            <a:ext cx="687324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02BC13-2259-3168-BB20-EDF757F52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9D59C26F-389B-B038-038A-38072853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47CFD3A-4483-88C5-2C83-47C82145D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966" y="-147635"/>
            <a:ext cx="12786102" cy="19464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ED14BE54-00E0-0931-DE96-8230CA0FFB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5B8ABFF3-2A95-A0FA-E5A0-EE1B440E54E2}"/>
              </a:ext>
            </a:extLst>
          </p:cNvPr>
          <p:cNvSpPr txBox="1">
            <a:spLocks/>
          </p:cNvSpPr>
          <p:nvPr/>
        </p:nvSpPr>
        <p:spPr>
          <a:xfrm>
            <a:off x="2452071" y="426717"/>
            <a:ext cx="7299795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28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</a:t>
            </a:r>
            <a:r>
              <a:rPr lang="es-419" sz="2800" b="1" kern="100" dirty="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resultados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AC76DA3F-ACD1-F508-75BF-873249A025F6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DE2966A7-F642-37E2-394C-308533FDD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BDA97F3D-45D5-0604-6488-C7911461B97C}"/>
                </a:ext>
              </a:extLst>
            </p:cNvPr>
            <p:cNvSpPr txBox="1"/>
            <p:nvPr/>
          </p:nvSpPr>
          <p:spPr>
            <a:xfrm>
              <a:off x="104371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4</a:t>
              </a:r>
              <a:endParaRPr lang="es-ES_tradnl" sz="80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268B405-045D-F741-CE3B-837723A777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4" y="2046791"/>
            <a:ext cx="11195974" cy="42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CB522DB-6A25-3505-FDA2-13D2F634EB46}"/>
              </a:ext>
            </a:extLst>
          </p:cNvPr>
          <p:cNvSpPr txBox="1"/>
          <p:nvPr/>
        </p:nvSpPr>
        <p:spPr>
          <a:xfrm>
            <a:off x="0" y="3492569"/>
            <a:ext cx="3981235" cy="124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Aunque se presentan años con déficit el valor de las reservas es positivo gracias al aporte del Estado.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89DD3DF9-0E3B-6218-A5BB-E80B55F3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34E9DCA-E7C8-0B30-F1D2-2EC76BAE4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966" y="-147635"/>
            <a:ext cx="12786102" cy="19464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FD21AA70-B01F-2DAB-AE3F-22765BFC9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E3527A77-E3E2-C983-C79D-59CF243E9154}"/>
              </a:ext>
            </a:extLst>
          </p:cNvPr>
          <p:cNvSpPr txBox="1">
            <a:spLocks/>
          </p:cNvSpPr>
          <p:nvPr/>
        </p:nvSpPr>
        <p:spPr>
          <a:xfrm>
            <a:off x="2452071" y="426717"/>
            <a:ext cx="7299795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28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</a:t>
            </a:r>
            <a:r>
              <a:rPr lang="es-419" sz="2800" b="1" kern="100" dirty="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resultados</a:t>
            </a:r>
            <a:endParaRPr lang="es-CO" sz="2800" b="1" kern="100" dirty="0">
              <a:solidFill>
                <a:schemeClr val="bg1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DE13EF6E-2F78-EAC0-2AE7-6CDAC803A45E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FCD14BB8-4655-CFD9-1413-F4076032E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3353554D-2271-2752-D1BD-BF6E24153F66}"/>
                </a:ext>
              </a:extLst>
            </p:cNvPr>
            <p:cNvSpPr txBox="1"/>
            <p:nvPr/>
          </p:nvSpPr>
          <p:spPr>
            <a:xfrm>
              <a:off x="104371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4</a:t>
              </a:r>
              <a:endParaRPr lang="es-ES_tradnl" sz="80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1F8D295-322B-F39B-1096-42FB533FF3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8F803152-3A47-DCB6-45D5-73D3B56BEA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880824"/>
              </p:ext>
            </p:extLst>
          </p:nvPr>
        </p:nvGraphicFramePr>
        <p:xfrm>
          <a:off x="4136886" y="2242971"/>
          <a:ext cx="7822408" cy="439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277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172993-FEF1-884A-78EA-C90D73734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8F2A11E-2B0B-1B64-F6AB-617119CDD732}"/>
              </a:ext>
            </a:extLst>
          </p:cNvPr>
          <p:cNvSpPr txBox="1"/>
          <p:nvPr/>
        </p:nvSpPr>
        <p:spPr>
          <a:xfrm>
            <a:off x="-126889" y="2938747"/>
            <a:ext cx="3981235" cy="2730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Las reservas caerán en terreno negativo a mediados de </a:t>
            </a: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siglo s</a:t>
            </a: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 el aporte del </a:t>
            </a: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Estado y únicamente </a:t>
            </a: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con el ajuste de cuotas obrero-patronales y la introducción del nuevo Sistema de Capitalización con Garantía Solidaria.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48DB07E9-9FD9-4B08-9188-EC2B9F17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AF94B67-83C3-41AE-C79E-8573A6F3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966" y="-147635"/>
            <a:ext cx="12786102" cy="19464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943B9A4-41B1-A907-DAA1-79407EE276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A588E17-F1DE-390E-1ABC-B487A230C89A}"/>
              </a:ext>
            </a:extLst>
          </p:cNvPr>
          <p:cNvSpPr txBox="1">
            <a:spLocks/>
          </p:cNvSpPr>
          <p:nvPr/>
        </p:nvSpPr>
        <p:spPr>
          <a:xfrm>
            <a:off x="2452071" y="426717"/>
            <a:ext cx="7299795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28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</a:t>
            </a:r>
            <a:r>
              <a:rPr lang="es-419" sz="2800" b="1" kern="100" dirty="0">
                <a:solidFill>
                  <a:schemeClr val="bg1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resultados</a:t>
            </a:r>
            <a:endParaRPr lang="es-CO" sz="2800" b="1" kern="100" dirty="0">
              <a:solidFill>
                <a:schemeClr val="bg1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s-ES_tradnl" sz="28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866AF3F9-DF3D-5457-0BB7-D084EBF049A8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C9D7A6C0-A9DE-CAB2-F827-04A6612F5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BCE9D629-A3CB-3621-D78D-EE9BB7D0D3AF}"/>
                </a:ext>
              </a:extLst>
            </p:cNvPr>
            <p:cNvSpPr txBox="1"/>
            <p:nvPr/>
          </p:nvSpPr>
          <p:spPr>
            <a:xfrm>
              <a:off x="104371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4</a:t>
              </a:r>
              <a:endParaRPr lang="es-ES_tradnl" sz="80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D448483-3A96-154E-75BB-6F6FC77727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D735DA3A-1A5B-445F-906D-F7EFA55A4E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263135"/>
              </p:ext>
            </p:extLst>
          </p:nvPr>
        </p:nvGraphicFramePr>
        <p:xfrm>
          <a:off x="3854346" y="2108384"/>
          <a:ext cx="7822408" cy="439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733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7BEBF974-5EA9-2AFE-38E8-74B46A21B5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903" y="880612"/>
            <a:ext cx="8683429" cy="4305683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5743F615-3756-A607-BD1C-8E7EFAD53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69"/>
            <a:ext cx="12227495" cy="63693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8D5EB2-0002-A19D-61EF-10045E6B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228" y="2027650"/>
            <a:ext cx="4995934" cy="3334020"/>
          </a:xfrm>
        </p:spPr>
        <p:txBody>
          <a:bodyPr anchor="t">
            <a:noAutofit/>
          </a:bodyPr>
          <a:lstStyle/>
          <a:p>
            <a:pPr algn="l"/>
            <a:r>
              <a:rPr lang="es-419" sz="7200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¡</a:t>
            </a:r>
            <a:r>
              <a:rPr lang="es-419" sz="7200" b="1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Muchas gracias!</a:t>
            </a:r>
            <a:endParaRPr lang="es-ES_tradnl" sz="7200" dirty="0">
              <a:solidFill>
                <a:srgbClr val="033D70"/>
              </a:solidFill>
              <a:latin typeface="Montserrat" pitchFamily="2" charset="77"/>
              <a:ea typeface="Roboto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B96F7E8-F481-0834-DD83-884BB99C0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99" y="6020937"/>
            <a:ext cx="12237831" cy="8679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D6DB74C-D7EC-D4F5-3358-0C9BA0B43B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152" y="6182706"/>
            <a:ext cx="1486024" cy="500501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8EDC9B0-E286-EB6B-9E91-2AF96E0FB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038" y="5025971"/>
            <a:ext cx="5764294" cy="89823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O" sz="1800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dmon@css.gob.pa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_tradnl" dirty="0">
              <a:solidFill>
                <a:srgbClr val="033D70"/>
              </a:solidFill>
              <a:latin typeface="Montserrat" pitchFamily="2" charset="77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D0BCD90A-F920-5979-0CE7-3844FD0261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82" y="6283959"/>
            <a:ext cx="410087" cy="4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2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5E1156-B26D-BD26-2A19-35263DF35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0ABE302-41C3-079E-2906-C564D7445FFC}"/>
              </a:ext>
            </a:extLst>
          </p:cNvPr>
          <p:cNvSpPr txBox="1">
            <a:spLocks/>
          </p:cNvSpPr>
          <p:nvPr/>
        </p:nvSpPr>
        <p:spPr>
          <a:xfrm>
            <a:off x="830480" y="1106547"/>
            <a:ext cx="3724102" cy="595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4000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CONTENIDO</a:t>
            </a:r>
            <a:endParaRPr lang="es-ES_tradnl" sz="4000" dirty="0">
              <a:solidFill>
                <a:srgbClr val="033D70"/>
              </a:solidFill>
              <a:latin typeface="Montserrat" pitchFamily="2" charset="77"/>
              <a:ea typeface="Roboto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207AC7D-5B41-D54E-B074-9A5B3545847A}"/>
              </a:ext>
            </a:extLst>
          </p:cNvPr>
          <p:cNvSpPr txBox="1"/>
          <p:nvPr/>
        </p:nvSpPr>
        <p:spPr>
          <a:xfrm>
            <a:off x="1765923" y="2168145"/>
            <a:ext cx="8436857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Descripción del modelo de proyección actuarial.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supuestos </a:t>
            </a: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acroeconómicos y Actuariales.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Parámetros de </a:t>
            </a: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análisis introducidos en el </a:t>
            </a: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PL 163 de 2024.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resultados.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_tradnl" sz="2000" dirty="0">
              <a:solidFill>
                <a:srgbClr val="033D70"/>
              </a:solidFill>
              <a:latin typeface="Montserrat" pitchFamily="2" charset="77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BC8F160-2E0B-C937-8273-B500E148E857}"/>
              </a:ext>
            </a:extLst>
          </p:cNvPr>
          <p:cNvSpPr/>
          <p:nvPr/>
        </p:nvSpPr>
        <p:spPr>
          <a:xfrm>
            <a:off x="1334475" y="2175266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B2351CA-574A-6E0F-1A53-C9A0500220EE}"/>
              </a:ext>
            </a:extLst>
          </p:cNvPr>
          <p:cNvSpPr txBox="1"/>
          <p:nvPr/>
        </p:nvSpPr>
        <p:spPr>
          <a:xfrm>
            <a:off x="1399281" y="2212097"/>
            <a:ext cx="255198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464B828-F584-3DDC-2CF5-697DAD81E171}"/>
              </a:ext>
            </a:extLst>
          </p:cNvPr>
          <p:cNvSpPr/>
          <p:nvPr/>
        </p:nvSpPr>
        <p:spPr>
          <a:xfrm>
            <a:off x="1334474" y="2871963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F2A35752-E0B2-787A-9BE7-701CA78B2562}"/>
              </a:ext>
            </a:extLst>
          </p:cNvPr>
          <p:cNvSpPr txBox="1"/>
          <p:nvPr/>
        </p:nvSpPr>
        <p:spPr>
          <a:xfrm>
            <a:off x="1380869" y="2908794"/>
            <a:ext cx="290464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451A6FEF-226C-C95A-960E-3D301AF914EE}"/>
              </a:ext>
            </a:extLst>
          </p:cNvPr>
          <p:cNvSpPr/>
          <p:nvPr/>
        </p:nvSpPr>
        <p:spPr>
          <a:xfrm>
            <a:off x="1337959" y="3510532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9E6011C-4D17-F584-B9B8-76C6EBBCFA71}"/>
              </a:ext>
            </a:extLst>
          </p:cNvPr>
          <p:cNvSpPr txBox="1"/>
          <p:nvPr/>
        </p:nvSpPr>
        <p:spPr>
          <a:xfrm>
            <a:off x="1384354" y="3547363"/>
            <a:ext cx="290464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BE729207-12E1-0446-AECB-4AC1CFBC9AE0}"/>
              </a:ext>
            </a:extLst>
          </p:cNvPr>
          <p:cNvSpPr/>
          <p:nvPr/>
        </p:nvSpPr>
        <p:spPr>
          <a:xfrm>
            <a:off x="1346601" y="4172005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0F0FC0F-07BF-C8EF-E9E2-B95BFD407002}"/>
              </a:ext>
            </a:extLst>
          </p:cNvPr>
          <p:cNvSpPr txBox="1"/>
          <p:nvPr/>
        </p:nvSpPr>
        <p:spPr>
          <a:xfrm>
            <a:off x="1386859" y="4208836"/>
            <a:ext cx="308098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75D0A7DE-3C6B-7C27-A269-F537F0FFA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167" y="5993814"/>
            <a:ext cx="12689305" cy="895052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1DE7E6DF-F7B8-41BC-78C5-EE6036A72F67}"/>
              </a:ext>
            </a:extLst>
          </p:cNvPr>
          <p:cNvGrpSpPr/>
          <p:nvPr/>
        </p:nvGrpSpPr>
        <p:grpSpPr>
          <a:xfrm>
            <a:off x="-253166" y="96938"/>
            <a:ext cx="12689305" cy="626081"/>
            <a:chOff x="-253166" y="96938"/>
            <a:chExt cx="12689305" cy="626081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xmlns="" id="{762AC514-CD80-08B2-0AF6-C10FEE466739}"/>
                </a:ext>
              </a:extLst>
            </p:cNvPr>
            <p:cNvGrpSpPr/>
            <p:nvPr/>
          </p:nvGrpSpPr>
          <p:grpSpPr>
            <a:xfrm>
              <a:off x="-253166" y="96938"/>
              <a:ext cx="12689305" cy="626081"/>
              <a:chOff x="0" y="114049"/>
              <a:chExt cx="12192000" cy="626081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xmlns="" id="{62D6DE95-EFF5-35BB-DD52-2D78317363E7}"/>
                  </a:ext>
                </a:extLst>
              </p:cNvPr>
              <p:cNvSpPr/>
              <p:nvPr/>
            </p:nvSpPr>
            <p:spPr>
              <a:xfrm>
                <a:off x="0" y="114049"/>
                <a:ext cx="12192000" cy="525907"/>
              </a:xfrm>
              <a:prstGeom prst="rect">
                <a:avLst/>
              </a:prstGeom>
              <a:solidFill>
                <a:srgbClr val="033D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xmlns="" id="{DBB7DB9D-F552-497E-B5EB-272FEC9AF044}"/>
                  </a:ext>
                </a:extLst>
              </p:cNvPr>
              <p:cNvCxnSpPr/>
              <p:nvPr/>
            </p:nvCxnSpPr>
            <p:spPr>
              <a:xfrm>
                <a:off x="0" y="740130"/>
                <a:ext cx="12192000" cy="0"/>
              </a:xfrm>
              <a:prstGeom prst="line">
                <a:avLst/>
              </a:prstGeom>
              <a:ln>
                <a:solidFill>
                  <a:srgbClr val="033D7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41AB4619-6505-7E2D-5A9A-E89074404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9810" y="128938"/>
              <a:ext cx="410087" cy="410087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92D6D41-4519-D0D1-3A6D-E40866D5D8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962"/>
          <a:stretch/>
        </p:blipFill>
        <p:spPr>
          <a:xfrm>
            <a:off x="7928328" y="3892102"/>
            <a:ext cx="4507810" cy="30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366377E-AA86-9295-ECEE-5B07EFBBF8BA}"/>
              </a:ext>
            </a:extLst>
          </p:cNvPr>
          <p:cNvSpPr txBox="1"/>
          <p:nvPr/>
        </p:nvSpPr>
        <p:spPr>
          <a:xfrm>
            <a:off x="283079" y="2039863"/>
            <a:ext cx="6908831" cy="38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s-419" sz="2000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El modelo de proyección actuarial se clasifica como: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xmlns="" id="{D7D695CA-4F32-A5E6-6286-F3BF75EA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24E92B9B-5BD6-18F5-124A-0A910A5D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481" y="-154983"/>
            <a:ext cx="12538127" cy="1953803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D0455B11-B07A-951C-8105-077D04F93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018" y="703265"/>
            <a:ext cx="1782278" cy="600281"/>
          </a:xfrm>
          <a:prstGeom prst="rect">
            <a:avLst/>
          </a:prstGeom>
        </p:spPr>
      </p:pic>
      <p:sp>
        <p:nvSpPr>
          <p:cNvPr id="55" name="Título 1">
            <a:extLst>
              <a:ext uri="{FF2B5EF4-FFF2-40B4-BE49-F238E27FC236}">
                <a16:creationId xmlns:a16="http://schemas.microsoft.com/office/drawing/2014/main" xmlns="" id="{070499E4-6B9E-0A53-5BF8-08D240305D2A}"/>
              </a:ext>
            </a:extLst>
          </p:cNvPr>
          <p:cNvSpPr txBox="1">
            <a:spLocks/>
          </p:cNvSpPr>
          <p:nvPr/>
        </p:nvSpPr>
        <p:spPr>
          <a:xfrm>
            <a:off x="2393875" y="476081"/>
            <a:ext cx="5640516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Descripción del modelo de proyección actuarial</a:t>
            </a:r>
            <a:endParaRPr lang="es-ES_tradnl" sz="32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40DADBC2-3AC2-8FF5-189F-A8783060E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28" y="-147635"/>
            <a:ext cx="1155700" cy="1701800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1EB60B29-173A-90AA-DD9C-386438D0D533}"/>
              </a:ext>
            </a:extLst>
          </p:cNvPr>
          <p:cNvSpPr txBox="1"/>
          <p:nvPr/>
        </p:nvSpPr>
        <p:spPr>
          <a:xfrm>
            <a:off x="1186647" y="203664"/>
            <a:ext cx="6625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80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endParaRPr lang="es-ES_tradnl" sz="80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BD2A5920-7A6D-7B28-2D31-212D013BEB20}"/>
              </a:ext>
            </a:extLst>
          </p:cNvPr>
          <p:cNvGrpSpPr/>
          <p:nvPr/>
        </p:nvGrpSpPr>
        <p:grpSpPr>
          <a:xfrm>
            <a:off x="-75057" y="6530046"/>
            <a:ext cx="12296796" cy="275869"/>
            <a:chOff x="0" y="419657"/>
            <a:chExt cx="12192000" cy="275869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6CEA6755-7DD6-0273-614E-5727556CAE5D}"/>
                </a:ext>
              </a:extLst>
            </p:cNvPr>
            <p:cNvSpPr/>
            <p:nvPr/>
          </p:nvSpPr>
          <p:spPr>
            <a:xfrm>
              <a:off x="0" y="419657"/>
              <a:ext cx="12192000" cy="220299"/>
            </a:xfrm>
            <a:prstGeom prst="rect">
              <a:avLst/>
            </a:prstGeom>
            <a:solidFill>
              <a:srgbClr val="033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xmlns="" id="{9BECE9D0-BE8A-589D-1714-10F0577683A0}"/>
                </a:ext>
              </a:extLst>
            </p:cNvPr>
            <p:cNvCxnSpPr/>
            <p:nvPr/>
          </p:nvCxnSpPr>
          <p:spPr>
            <a:xfrm>
              <a:off x="0" y="695526"/>
              <a:ext cx="12192000" cy="0"/>
            </a:xfrm>
            <a:prstGeom prst="line">
              <a:avLst/>
            </a:prstGeom>
            <a:ln>
              <a:solidFill>
                <a:srgbClr val="033D7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4921C7-2E0B-CBE7-E189-8D3657BDE448}"/>
              </a:ext>
            </a:extLst>
          </p:cNvPr>
          <p:cNvSpPr txBox="1"/>
          <p:nvPr/>
        </p:nvSpPr>
        <p:spPr>
          <a:xfrm>
            <a:off x="1119881" y="2923023"/>
            <a:ext cx="409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800" dirty="0">
                <a:solidFill>
                  <a:srgbClr val="033D70"/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Actuarial múltiple. Permite la </a:t>
            </a:r>
            <a:r>
              <a:rPr lang="es-419" sz="1800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simulación de múltiples subsistemas de pensiones.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CA9E1E-7873-F4D7-F652-55BEE5F13113}"/>
              </a:ext>
            </a:extLst>
          </p:cNvPr>
          <p:cNvSpPr txBox="1"/>
          <p:nvPr/>
        </p:nvSpPr>
        <p:spPr>
          <a:xfrm>
            <a:off x="1311667" y="4860321"/>
            <a:ext cx="3953839" cy="65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419" sz="1800" dirty="0">
                <a:solidFill>
                  <a:srgbClr val="033D70"/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Es de supuestos fijos</a:t>
            </a:r>
            <a:r>
              <a:rPr lang="es-CO" sz="1800" dirty="0">
                <a:solidFill>
                  <a:srgbClr val="033D70"/>
                </a:solidFill>
                <a:effectLst/>
                <a:latin typeface="Montserrat" pitchFamily="2" charset="77"/>
              </a:rPr>
              <a:t> </a:t>
            </a:r>
            <a:r>
              <a:rPr lang="es-CO" sz="1800" dirty="0">
                <a:solidFill>
                  <a:srgbClr val="033D70"/>
                </a:solidFill>
                <a:latin typeface="Montserrat" pitchFamily="2" charset="77"/>
              </a:rPr>
              <a:t>a lo largo del periodo de análisis.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09F4E3-DA45-2DFA-4664-F2E7DD06222F}"/>
              </a:ext>
            </a:extLst>
          </p:cNvPr>
          <p:cNvSpPr txBox="1"/>
          <p:nvPr/>
        </p:nvSpPr>
        <p:spPr>
          <a:xfrm>
            <a:off x="6369978" y="2981427"/>
            <a:ext cx="4526622" cy="95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CO" sz="1800" dirty="0">
                <a:solidFill>
                  <a:srgbClr val="033D70"/>
                </a:solidFill>
                <a:latin typeface="Montserrat" pitchFamily="2" charset="77"/>
              </a:rPr>
              <a:t>Su principal base son las proyecciones demográficas y financieras.</a:t>
            </a:r>
            <a:endParaRPr lang="es-ES_tradnl" sz="1800" dirty="0">
              <a:solidFill>
                <a:srgbClr val="033D70"/>
              </a:solidFill>
              <a:latin typeface="Montserrat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F4240E6-59B3-FB1F-B2E8-09831E54A61B}"/>
              </a:ext>
            </a:extLst>
          </p:cNvPr>
          <p:cNvSpPr txBox="1"/>
          <p:nvPr/>
        </p:nvSpPr>
        <p:spPr>
          <a:xfrm>
            <a:off x="6656369" y="4805656"/>
            <a:ext cx="3953839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419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De </a:t>
            </a:r>
            <a:r>
              <a:rPr lang="es-419" sz="1800" dirty="0">
                <a:solidFill>
                  <a:srgbClr val="033D70"/>
                </a:solidFill>
                <a:effectLst/>
                <a:latin typeface="Montserrat" pitchFamily="2" charset="77"/>
                <a:cs typeface="Times New Roman" panose="02020603050405020304" pitchFamily="18" charset="0"/>
              </a:rPr>
              <a:t>bases biométricas son originales de la CSS y Ajustadas por la OIT</a:t>
            </a:r>
            <a:endParaRPr lang="es-CO" sz="1800" dirty="0">
              <a:solidFill>
                <a:srgbClr val="033D7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46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8554D2-84D5-1EF5-4BE0-B80BC74B4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6E8217F1-AF1D-662C-679A-68DE5890EF82}"/>
              </a:ext>
            </a:extLst>
          </p:cNvPr>
          <p:cNvSpPr txBox="1">
            <a:spLocks/>
          </p:cNvSpPr>
          <p:nvPr/>
        </p:nvSpPr>
        <p:spPr>
          <a:xfrm>
            <a:off x="830480" y="1106547"/>
            <a:ext cx="3724102" cy="595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4000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CONTENIDO</a:t>
            </a:r>
            <a:endParaRPr lang="es-ES_tradnl" sz="4000" dirty="0">
              <a:solidFill>
                <a:srgbClr val="033D70"/>
              </a:solidFill>
              <a:latin typeface="Montserrat" pitchFamily="2" charset="77"/>
              <a:ea typeface="Roboto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9632D46-D6E3-1C9F-4D5C-6332FD8A6ACE}"/>
              </a:ext>
            </a:extLst>
          </p:cNvPr>
          <p:cNvSpPr txBox="1"/>
          <p:nvPr/>
        </p:nvSpPr>
        <p:spPr>
          <a:xfrm>
            <a:off x="1765923" y="2168145"/>
            <a:ext cx="8436857" cy="303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Descripción del modelo de proyección actuarial.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rgbClr val="033D70"/>
                </a:solidFill>
                <a:latin typeface="Montserrat" pitchFamily="2" charset="77"/>
                <a:cs typeface="Times New Roman" panose="02020603050405020304" pitchFamily="18" charset="0"/>
              </a:rPr>
              <a:t>Principales supuestos Macroeconómicos y Actuariales.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Parámetros de análisis introducidos en el PL 163 de 2024.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419" sz="2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resultados.</a:t>
            </a:r>
          </a:p>
          <a:p>
            <a:pPr lvl="0">
              <a:lnSpc>
                <a:spcPct val="107000"/>
              </a:lnSpc>
            </a:pPr>
            <a:endParaRPr lang="es-CO" sz="20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ES_tradnl" sz="2000" dirty="0">
              <a:solidFill>
                <a:srgbClr val="033D70"/>
              </a:solidFill>
              <a:latin typeface="Montserrat" pitchFamily="2" charset="77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BF5AC422-4C78-127C-3E07-0DFE0AAC7247}"/>
              </a:ext>
            </a:extLst>
          </p:cNvPr>
          <p:cNvSpPr/>
          <p:nvPr/>
        </p:nvSpPr>
        <p:spPr>
          <a:xfrm>
            <a:off x="1334475" y="2175266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B5817A0C-FDC8-04BD-7FB7-E8C4F59ED063}"/>
              </a:ext>
            </a:extLst>
          </p:cNvPr>
          <p:cNvSpPr txBox="1"/>
          <p:nvPr/>
        </p:nvSpPr>
        <p:spPr>
          <a:xfrm>
            <a:off x="1399281" y="2212097"/>
            <a:ext cx="255198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3473F89E-74B1-AB4B-8AB5-13045D40048D}"/>
              </a:ext>
            </a:extLst>
          </p:cNvPr>
          <p:cNvSpPr/>
          <p:nvPr/>
        </p:nvSpPr>
        <p:spPr>
          <a:xfrm>
            <a:off x="1334474" y="2871963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BA4013C4-BBCA-70BA-0003-AB60F8F291B9}"/>
              </a:ext>
            </a:extLst>
          </p:cNvPr>
          <p:cNvSpPr txBox="1"/>
          <p:nvPr/>
        </p:nvSpPr>
        <p:spPr>
          <a:xfrm>
            <a:off x="1380869" y="2908794"/>
            <a:ext cx="290464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57E0DCEE-0EE3-38F5-C741-2D9FCFEE15A2}"/>
              </a:ext>
            </a:extLst>
          </p:cNvPr>
          <p:cNvSpPr/>
          <p:nvPr/>
        </p:nvSpPr>
        <p:spPr>
          <a:xfrm>
            <a:off x="1337959" y="3510532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FC521427-541D-5369-5A95-49C65DD5F1B1}"/>
              </a:ext>
            </a:extLst>
          </p:cNvPr>
          <p:cNvSpPr txBox="1"/>
          <p:nvPr/>
        </p:nvSpPr>
        <p:spPr>
          <a:xfrm>
            <a:off x="1384354" y="3547363"/>
            <a:ext cx="290464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FFAAC416-F557-B810-3203-11A7094489A2}"/>
              </a:ext>
            </a:extLst>
          </p:cNvPr>
          <p:cNvSpPr/>
          <p:nvPr/>
        </p:nvSpPr>
        <p:spPr>
          <a:xfrm>
            <a:off x="1346601" y="4172005"/>
            <a:ext cx="381569" cy="381570"/>
          </a:xfrm>
          <a:prstGeom prst="ellipse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9172AFF1-9BB1-2033-42D7-999E274FC7F6}"/>
              </a:ext>
            </a:extLst>
          </p:cNvPr>
          <p:cNvSpPr txBox="1"/>
          <p:nvPr/>
        </p:nvSpPr>
        <p:spPr>
          <a:xfrm>
            <a:off x="1386859" y="4208836"/>
            <a:ext cx="308098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89E11896-F1AD-C6EA-C73F-BEBC8F846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167" y="5993814"/>
            <a:ext cx="12689305" cy="895052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F70E62D3-08AA-792A-5C5E-509BC825C6D0}"/>
              </a:ext>
            </a:extLst>
          </p:cNvPr>
          <p:cNvGrpSpPr/>
          <p:nvPr/>
        </p:nvGrpSpPr>
        <p:grpSpPr>
          <a:xfrm>
            <a:off x="-253166" y="96938"/>
            <a:ext cx="12689305" cy="626081"/>
            <a:chOff x="-253166" y="96938"/>
            <a:chExt cx="12689305" cy="626081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xmlns="" id="{A3C82402-83E2-F7B1-E263-557BED3FECE3}"/>
                </a:ext>
              </a:extLst>
            </p:cNvPr>
            <p:cNvGrpSpPr/>
            <p:nvPr/>
          </p:nvGrpSpPr>
          <p:grpSpPr>
            <a:xfrm>
              <a:off x="-253166" y="96938"/>
              <a:ext cx="12689305" cy="626081"/>
              <a:chOff x="0" y="114049"/>
              <a:chExt cx="12192000" cy="626081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xmlns="" id="{C8BBA068-6CC9-7C29-5626-FADFFE9CE802}"/>
                  </a:ext>
                </a:extLst>
              </p:cNvPr>
              <p:cNvSpPr/>
              <p:nvPr/>
            </p:nvSpPr>
            <p:spPr>
              <a:xfrm>
                <a:off x="0" y="114049"/>
                <a:ext cx="12192000" cy="525907"/>
              </a:xfrm>
              <a:prstGeom prst="rect">
                <a:avLst/>
              </a:prstGeom>
              <a:solidFill>
                <a:srgbClr val="033D7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xmlns="" id="{920B7509-28BF-483E-9975-07AE1BFC870E}"/>
                  </a:ext>
                </a:extLst>
              </p:cNvPr>
              <p:cNvCxnSpPr/>
              <p:nvPr/>
            </p:nvCxnSpPr>
            <p:spPr>
              <a:xfrm>
                <a:off x="0" y="740130"/>
                <a:ext cx="12192000" cy="0"/>
              </a:xfrm>
              <a:prstGeom prst="line">
                <a:avLst/>
              </a:prstGeom>
              <a:ln>
                <a:solidFill>
                  <a:srgbClr val="033D7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254765E6-3254-0824-0726-623A84AD4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9810" y="128938"/>
              <a:ext cx="410087" cy="410087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C5074BA-99D3-7DCA-22AE-F7479D773F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962"/>
          <a:stretch/>
        </p:blipFill>
        <p:spPr>
          <a:xfrm>
            <a:off x="7928328" y="3892102"/>
            <a:ext cx="4507810" cy="30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E161FBA-68A7-575E-730F-93B7EA2A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B42B934-A4BC-2546-8244-062F9FD1D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970" y="-147635"/>
            <a:ext cx="12817099" cy="19464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B9E237D-91BC-6892-67D1-8A0FCE8AF1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B0B253A-FDE4-4004-5717-3499A170AB0C}"/>
              </a:ext>
            </a:extLst>
          </p:cNvPr>
          <p:cNvSpPr txBox="1">
            <a:spLocks/>
          </p:cNvSpPr>
          <p:nvPr/>
        </p:nvSpPr>
        <p:spPr>
          <a:xfrm>
            <a:off x="2342347" y="375265"/>
            <a:ext cx="6092679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32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supuestos macroeconómicos</a:t>
            </a:r>
            <a:endParaRPr lang="es-ES_tradnl" sz="32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8F6AC0A-6CE7-2994-60AD-22C8E0AEA4E3}"/>
              </a:ext>
            </a:extLst>
          </p:cNvPr>
          <p:cNvSpPr txBox="1"/>
          <p:nvPr/>
        </p:nvSpPr>
        <p:spPr>
          <a:xfrm>
            <a:off x="843903" y="2168798"/>
            <a:ext cx="5366825" cy="373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419" sz="1800" b="1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Inflación.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1800" b="1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La inflación se proyecta en </a:t>
            </a:r>
            <a:r>
              <a:rPr lang="es-419" u="sng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1.5%</a:t>
            </a: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07000"/>
              </a:lnSpc>
            </a:pPr>
            <a:endParaRPr lang="es-CO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Es el nivel de variación de precios de estado estacionario de la economía Panameña en el largo plazo.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s-419" kern="100" dirty="0">
              <a:solidFill>
                <a:srgbClr val="033D70"/>
              </a:solidFill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Impacta principalmente los gastos del sistema por la indexación de las pensiones de IVM.</a:t>
            </a:r>
            <a:endParaRPr lang="es-CO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E80783C2-386A-B461-2008-EC371D259CEE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A159677F-67A8-E75D-2D94-583A68274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6791FC3B-E4E1-CB4A-035B-AB9ECEB7AEBC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2</a:t>
              </a:r>
              <a:endParaRPr lang="es-ES_tradnl" sz="8000" dirty="0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3A0F56A-9E56-4DFE-D1B8-0D6B42143A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307861"/>
            <a:ext cx="449015" cy="44901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FA2A272-A299-F53A-3BEB-43FDAD74E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40" y="2203448"/>
            <a:ext cx="293858" cy="293858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02BE12AD-F3E4-7247-2483-AE044A865301}"/>
              </a:ext>
            </a:extLst>
          </p:cNvPr>
          <p:cNvGrpSpPr/>
          <p:nvPr/>
        </p:nvGrpSpPr>
        <p:grpSpPr>
          <a:xfrm>
            <a:off x="836765" y="2998271"/>
            <a:ext cx="403144" cy="403144"/>
            <a:chOff x="502884" y="3035299"/>
            <a:chExt cx="618325" cy="618325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98BC577D-E50A-D390-A05D-5D4232E86493}"/>
                </a:ext>
              </a:extLst>
            </p:cNvPr>
            <p:cNvSpPr/>
            <p:nvPr/>
          </p:nvSpPr>
          <p:spPr>
            <a:xfrm>
              <a:off x="502884" y="3035299"/>
              <a:ext cx="618325" cy="618325"/>
            </a:xfrm>
            <a:prstGeom prst="ellipse">
              <a:avLst/>
            </a:prstGeom>
            <a:solidFill>
              <a:srgbClr val="033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85006F39-86C9-433B-21D3-04D6AC26C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200" y="3160843"/>
              <a:ext cx="396926" cy="333779"/>
            </a:xfrm>
            <a:prstGeom prst="rect">
              <a:avLst/>
            </a:prstGeom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7FDE6474-5B6A-3AE3-4DAA-7FCF4540748B}"/>
              </a:ext>
            </a:extLst>
          </p:cNvPr>
          <p:cNvGrpSpPr/>
          <p:nvPr/>
        </p:nvGrpSpPr>
        <p:grpSpPr>
          <a:xfrm>
            <a:off x="831062" y="3502906"/>
            <a:ext cx="403144" cy="403144"/>
            <a:chOff x="836765" y="5042446"/>
            <a:chExt cx="403144" cy="403144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6A0B2E60-6A2F-C476-3DDF-62223D5618FA}"/>
                </a:ext>
              </a:extLst>
            </p:cNvPr>
            <p:cNvSpPr/>
            <p:nvPr/>
          </p:nvSpPr>
          <p:spPr>
            <a:xfrm>
              <a:off x="836765" y="5042446"/>
              <a:ext cx="403144" cy="403144"/>
            </a:xfrm>
            <a:prstGeom prst="ellipse">
              <a:avLst/>
            </a:prstGeom>
            <a:solidFill>
              <a:srgbClr val="033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042D4BFF-DF76-A06B-32C4-6AC4D1F9F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9707" y="5132893"/>
              <a:ext cx="222250" cy="22225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E30EC77-8777-49C5-1EE6-420F5A68D2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527" y="2708123"/>
            <a:ext cx="45723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284E2E1-CB21-2C49-F384-B7A11CCE766A}"/>
              </a:ext>
            </a:extLst>
          </p:cNvPr>
          <p:cNvSpPr txBox="1"/>
          <p:nvPr/>
        </p:nvSpPr>
        <p:spPr>
          <a:xfrm>
            <a:off x="834598" y="2184518"/>
            <a:ext cx="5019674" cy="323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La t</a:t>
            </a:r>
            <a:r>
              <a:rPr lang="es-419" sz="1800" b="1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asa de crecimiento del PIB a precios corrientes</a:t>
            </a:r>
            <a:r>
              <a:rPr lang="es-419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 es de 4%</a:t>
            </a:r>
            <a:endParaRPr lang="es-419" sz="1800" b="1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Se ajusta al máximo de crecimiento del aporte del Estado señalado en el artículo 60 del PL 163 de 2024 que modificar el Art. 100 de la Ley 51. </a:t>
            </a:r>
          </a:p>
          <a:p>
            <a:pPr lvl="1">
              <a:lnSpc>
                <a:spcPct val="107000"/>
              </a:lnSpc>
            </a:pPr>
            <a:endParaRPr lang="es-CO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Impacta la valoración del balance en los resultados del sistema.</a:t>
            </a:r>
            <a:endParaRPr lang="es-CO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43771E7B-6EA0-6D33-D289-9A7E9353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855D1F3-9365-F419-68E1-3781F7C1F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970" y="-147635"/>
            <a:ext cx="12817099" cy="19464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8F96FC15-2628-E4F2-D510-9047FB4E28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E7AE921A-4C80-90CD-84F0-FBEB00625D23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77D1EA43-4439-E188-F0EC-4575EA0E3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5D5FB80B-6934-03E5-7F7C-9BB38FDBB452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2</a:t>
              </a:r>
              <a:endParaRPr lang="es-ES_tradnl" sz="8000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DEB8E29-C5E3-81C9-46E6-A2F400B68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40" y="2203448"/>
            <a:ext cx="293858" cy="29385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A690490B-0A3E-F6C3-0D0E-D0F61FD5BBB9}"/>
              </a:ext>
            </a:extLst>
          </p:cNvPr>
          <p:cNvGrpSpPr/>
          <p:nvPr/>
        </p:nvGrpSpPr>
        <p:grpSpPr>
          <a:xfrm>
            <a:off x="891118" y="3254173"/>
            <a:ext cx="403144" cy="403144"/>
            <a:chOff x="872950" y="3551602"/>
            <a:chExt cx="403144" cy="403144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5A67CF19-35AD-960E-A193-EFC24920B5E0}"/>
                </a:ext>
              </a:extLst>
            </p:cNvPr>
            <p:cNvSpPr/>
            <p:nvPr/>
          </p:nvSpPr>
          <p:spPr>
            <a:xfrm>
              <a:off x="872950" y="3551602"/>
              <a:ext cx="403144" cy="403144"/>
            </a:xfrm>
            <a:prstGeom prst="ellipse">
              <a:avLst/>
            </a:prstGeom>
            <a:solidFill>
              <a:srgbClr val="033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91FF7BAD-B833-699C-1F9D-DE476D5B3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7440" y="3611846"/>
              <a:ext cx="190500" cy="342900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7EB317C8-4F8B-D73A-AF4B-FB25DC5B4B5B}"/>
              </a:ext>
            </a:extLst>
          </p:cNvPr>
          <p:cNvGrpSpPr/>
          <p:nvPr/>
        </p:nvGrpSpPr>
        <p:grpSpPr>
          <a:xfrm>
            <a:off x="869050" y="4726972"/>
            <a:ext cx="403144" cy="403144"/>
            <a:chOff x="872950" y="4436716"/>
            <a:chExt cx="403144" cy="403144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BE5279FB-5A87-5F02-36EC-533FB43BEA2B}"/>
                </a:ext>
              </a:extLst>
            </p:cNvPr>
            <p:cNvSpPr/>
            <p:nvPr/>
          </p:nvSpPr>
          <p:spPr>
            <a:xfrm>
              <a:off x="872950" y="4436716"/>
              <a:ext cx="403144" cy="403144"/>
            </a:xfrm>
            <a:prstGeom prst="ellipse">
              <a:avLst/>
            </a:prstGeom>
            <a:solidFill>
              <a:srgbClr val="033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D28AAB41-7F56-85C3-88B8-0AD33E311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279" y="4509665"/>
              <a:ext cx="296822" cy="257246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1751F3E-5A07-0B2D-9459-A8793DACFD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11E3E4-A719-7A7C-3368-9276996E1173}"/>
              </a:ext>
            </a:extLst>
          </p:cNvPr>
          <p:cNvSpPr txBox="1">
            <a:spLocks/>
          </p:cNvSpPr>
          <p:nvPr/>
        </p:nvSpPr>
        <p:spPr>
          <a:xfrm>
            <a:off x="2342347" y="375265"/>
            <a:ext cx="6092679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32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supuestos macroeconómicos</a:t>
            </a:r>
            <a:endParaRPr lang="es-ES_tradnl" sz="32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2539D06D-D232-FC10-71E8-C0696BA834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367394"/>
              </p:ext>
            </p:extLst>
          </p:nvPr>
        </p:nvGraphicFramePr>
        <p:xfrm>
          <a:off x="6781800" y="2807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289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76EE6F-44D4-7DCE-F3AD-0FD162B92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BC9EB24-D64E-E311-E6E1-BFD1984A6470}"/>
              </a:ext>
            </a:extLst>
          </p:cNvPr>
          <p:cNvSpPr txBox="1"/>
          <p:nvPr/>
        </p:nvSpPr>
        <p:spPr>
          <a:xfrm>
            <a:off x="834598" y="2184518"/>
            <a:ext cx="5019674" cy="323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La t</a:t>
            </a:r>
            <a:r>
              <a:rPr lang="es-419" sz="1800" b="1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asa de crecimiento del los salarios </a:t>
            </a:r>
            <a:r>
              <a:rPr lang="es-419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es de 2.5%</a:t>
            </a:r>
            <a:endParaRPr lang="es-419" sz="1800" b="1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Descontado el IPC se asume un crecimiento real de 1%.</a:t>
            </a:r>
            <a:endParaRPr lang="es-419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endParaRPr lang="es-CO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Impacta los aportes en el corto plazo, los beneficios definidos en la transición y el tamaño de la </a:t>
            </a: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Capitalización Solidaria.</a:t>
            </a:r>
            <a:endParaRPr lang="es-CO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DFF9C469-B4F9-6E03-AC26-EDF8ACA0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94E100F5-7611-C199-3C81-1368E619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970" y="-147635"/>
            <a:ext cx="12817099" cy="19464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8D010B0C-6E80-FC0F-8C12-4000A6E03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DEBEE21D-05D6-E95D-A5CC-A626CB9A3BAE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4AB0A9BB-72F6-7F9D-DC16-E409878E4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D44515FC-EE71-A4AA-5AFB-6A702BC4A02E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2</a:t>
              </a:r>
              <a:endParaRPr lang="es-ES_tradnl" sz="8000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A6CA977-9734-9D0E-DB8C-912239F28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40" y="2203448"/>
            <a:ext cx="293858" cy="29385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986BCD89-DCFD-30E2-0435-80C792151F22}"/>
              </a:ext>
            </a:extLst>
          </p:cNvPr>
          <p:cNvGrpSpPr/>
          <p:nvPr/>
        </p:nvGrpSpPr>
        <p:grpSpPr>
          <a:xfrm>
            <a:off x="891118" y="3295269"/>
            <a:ext cx="403144" cy="403144"/>
            <a:chOff x="872950" y="3551602"/>
            <a:chExt cx="403144" cy="403144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FA91DF1C-A43C-1F6E-AB95-2018B9CA50E5}"/>
                </a:ext>
              </a:extLst>
            </p:cNvPr>
            <p:cNvSpPr/>
            <p:nvPr/>
          </p:nvSpPr>
          <p:spPr>
            <a:xfrm>
              <a:off x="872950" y="3551602"/>
              <a:ext cx="403144" cy="403144"/>
            </a:xfrm>
            <a:prstGeom prst="ellipse">
              <a:avLst/>
            </a:prstGeom>
            <a:solidFill>
              <a:srgbClr val="033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D7C23D76-7418-D448-D8A7-BAEA9681F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7440" y="3611846"/>
              <a:ext cx="190500" cy="342900"/>
            </a:xfrm>
            <a:prstGeom prst="rect">
              <a:avLst/>
            </a:prstGeom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E4B7ABBA-4895-6997-58DD-9771001EF80E}"/>
              </a:ext>
            </a:extLst>
          </p:cNvPr>
          <p:cNvGrpSpPr/>
          <p:nvPr/>
        </p:nvGrpSpPr>
        <p:grpSpPr>
          <a:xfrm>
            <a:off x="882170" y="4145755"/>
            <a:ext cx="403144" cy="403144"/>
            <a:chOff x="872950" y="4436716"/>
            <a:chExt cx="403144" cy="403144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EBA3A8AA-DE36-A368-4877-CF40DAD86290}"/>
                </a:ext>
              </a:extLst>
            </p:cNvPr>
            <p:cNvSpPr/>
            <p:nvPr/>
          </p:nvSpPr>
          <p:spPr>
            <a:xfrm>
              <a:off x="872950" y="4436716"/>
              <a:ext cx="403144" cy="403144"/>
            </a:xfrm>
            <a:prstGeom prst="ellipse">
              <a:avLst/>
            </a:prstGeom>
            <a:solidFill>
              <a:srgbClr val="033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87408358-BA51-EA2E-93B0-CE7C3E1F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279" y="4509665"/>
              <a:ext cx="296822" cy="257246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2CA617F-885D-EEE7-0F14-B628528A25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4D1799-87C4-D9D3-3126-F25635AF363B}"/>
              </a:ext>
            </a:extLst>
          </p:cNvPr>
          <p:cNvSpPr txBox="1">
            <a:spLocks/>
          </p:cNvSpPr>
          <p:nvPr/>
        </p:nvSpPr>
        <p:spPr>
          <a:xfrm>
            <a:off x="2342347" y="375265"/>
            <a:ext cx="6092679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32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supuestos macroeconómicos</a:t>
            </a:r>
            <a:endParaRPr lang="es-ES_tradnl" sz="32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9437365-8FA0-822E-6582-736096FAE7C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527" y="2184518"/>
            <a:ext cx="4594601" cy="4107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9170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792693-B0D6-F452-EE4C-DE76C86D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E11840E-CB27-EB56-04D8-4EEF60D4F5B1}"/>
              </a:ext>
            </a:extLst>
          </p:cNvPr>
          <p:cNvSpPr txBox="1"/>
          <p:nvPr/>
        </p:nvSpPr>
        <p:spPr>
          <a:xfrm>
            <a:off x="834598" y="2184518"/>
            <a:ext cx="5019674" cy="323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419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La t</a:t>
            </a:r>
            <a:r>
              <a:rPr lang="es-419" sz="1800" b="1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asa de retorno del nuevo Fondo Único Solidario es del 5</a:t>
            </a:r>
            <a:r>
              <a:rPr lang="es-419" b="1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%</a:t>
            </a:r>
            <a:endParaRPr lang="es-419" sz="1800" b="1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O" sz="1800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s-419" kern="100" dirty="0">
                <a:solidFill>
                  <a:srgbClr val="033D70"/>
                </a:solidFill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Se actualizan las políticas, límites, instrumentos de inversión de fondos en el artículo 64 del PL 163 de 2024</a:t>
            </a: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7000"/>
              </a:lnSpc>
            </a:pPr>
            <a:endParaRPr lang="es-CO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419" kern="100" dirty="0">
                <a:solidFill>
                  <a:srgbClr val="033D70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Históricamente los rendimientos de las reservas de IVM han presentado un retorno promedio de 4%.</a:t>
            </a:r>
            <a:endParaRPr lang="es-CO" kern="100" dirty="0">
              <a:solidFill>
                <a:srgbClr val="033D70"/>
              </a:solidFill>
              <a:effectLst/>
              <a:latin typeface="Montserrat" pitchFamily="2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A97FF73C-8CD1-0CA9-436D-E1131118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61B3AAA-295A-1FAD-F34B-A0631745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970" y="-147635"/>
            <a:ext cx="12817099" cy="19464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F344FED9-32D4-8446-D386-0050C5B52A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866" y="674689"/>
            <a:ext cx="1782278" cy="60028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856CE304-86ED-21E5-1ADE-D82C99EA94B0}"/>
              </a:ext>
            </a:extLst>
          </p:cNvPr>
          <p:cNvGrpSpPr/>
          <p:nvPr/>
        </p:nvGrpSpPr>
        <p:grpSpPr>
          <a:xfrm>
            <a:off x="906028" y="-147635"/>
            <a:ext cx="1155700" cy="1701800"/>
            <a:chOff x="906028" y="-147635"/>
            <a:chExt cx="1155700" cy="17018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3CED8514-0BC1-8606-868E-C4CA7F8A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28" y="-147635"/>
              <a:ext cx="1155700" cy="1701800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xmlns="" id="{8C7CEC22-0EEC-BCF3-BCDA-98E20830F4AC}"/>
                </a:ext>
              </a:extLst>
            </p:cNvPr>
            <p:cNvSpPr txBox="1"/>
            <p:nvPr/>
          </p:nvSpPr>
          <p:spPr>
            <a:xfrm>
              <a:off x="1121209" y="163872"/>
              <a:ext cx="6625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8000" b="1" kern="100" dirty="0">
                  <a:solidFill>
                    <a:schemeClr val="bg1"/>
                  </a:solidFill>
                  <a:latin typeface="Montserrat" pitchFamily="2" charset="77"/>
                  <a:cs typeface="Times New Roman" panose="02020603050405020304" pitchFamily="18" charset="0"/>
                </a:rPr>
                <a:t>2</a:t>
              </a:r>
              <a:endParaRPr lang="es-ES_tradnl" sz="8000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E888AC8-2886-1BA8-A1D6-3D3FF0BD9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40" y="2203448"/>
            <a:ext cx="293858" cy="293858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609DB173-C837-858D-8BB2-403DAAF83D54}"/>
              </a:ext>
            </a:extLst>
          </p:cNvPr>
          <p:cNvGrpSpPr/>
          <p:nvPr/>
        </p:nvGrpSpPr>
        <p:grpSpPr>
          <a:xfrm>
            <a:off x="830718" y="4443842"/>
            <a:ext cx="403144" cy="403144"/>
            <a:chOff x="872950" y="4436716"/>
            <a:chExt cx="403144" cy="403144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464DB694-7909-8512-AC8C-F67A94810017}"/>
                </a:ext>
              </a:extLst>
            </p:cNvPr>
            <p:cNvSpPr/>
            <p:nvPr/>
          </p:nvSpPr>
          <p:spPr>
            <a:xfrm>
              <a:off x="872950" y="4436716"/>
              <a:ext cx="403144" cy="403144"/>
            </a:xfrm>
            <a:prstGeom prst="ellipse">
              <a:avLst/>
            </a:prstGeom>
            <a:solidFill>
              <a:srgbClr val="033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FC41EBE1-2BF7-3F64-22A4-D164BDE8A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279" y="4509665"/>
              <a:ext cx="296822" cy="257246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43DAF25-10B1-E447-6886-8C2CE2A47F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928" y="6296710"/>
            <a:ext cx="449015" cy="4490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6FD2BE-FA4C-FA0F-D80E-C6575D90A375}"/>
              </a:ext>
            </a:extLst>
          </p:cNvPr>
          <p:cNvSpPr txBox="1">
            <a:spLocks/>
          </p:cNvSpPr>
          <p:nvPr/>
        </p:nvSpPr>
        <p:spPr>
          <a:xfrm>
            <a:off x="2342347" y="375265"/>
            <a:ext cx="6092679" cy="8842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419" sz="3200" b="1" kern="100" dirty="0">
                <a:solidFill>
                  <a:schemeClr val="bg1"/>
                </a:solidFill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Principales supuestos macroeconómicos</a:t>
            </a:r>
            <a:endParaRPr lang="es-ES_tradnl" sz="3200" b="1" dirty="0">
              <a:solidFill>
                <a:schemeClr val="bg1"/>
              </a:solidFill>
              <a:latin typeface="Montserrat" pitchFamily="2" charset="77"/>
              <a:ea typeface="Roboto" pitchFamily="2" charset="0"/>
            </a:endParaRPr>
          </a:p>
        </p:txBody>
      </p:sp>
      <p:grpSp>
        <p:nvGrpSpPr>
          <p:cNvPr id="3" name="Grupo 21">
            <a:extLst>
              <a:ext uri="{FF2B5EF4-FFF2-40B4-BE49-F238E27FC236}">
                <a16:creationId xmlns:a16="http://schemas.microsoft.com/office/drawing/2014/main" xmlns="" id="{A308C77C-60DF-1D05-CCA0-32470940D23E}"/>
              </a:ext>
            </a:extLst>
          </p:cNvPr>
          <p:cNvGrpSpPr/>
          <p:nvPr/>
        </p:nvGrpSpPr>
        <p:grpSpPr>
          <a:xfrm>
            <a:off x="834598" y="3314180"/>
            <a:ext cx="403144" cy="403144"/>
            <a:chOff x="846164" y="4461254"/>
            <a:chExt cx="403144" cy="403144"/>
          </a:xfrm>
        </p:grpSpPr>
        <p:sp>
          <p:nvSpPr>
            <p:cNvPr id="14" name="Elipse 7">
              <a:extLst>
                <a:ext uri="{FF2B5EF4-FFF2-40B4-BE49-F238E27FC236}">
                  <a16:creationId xmlns:a16="http://schemas.microsoft.com/office/drawing/2014/main" xmlns="" id="{25BC14E0-34D7-595E-D0DB-C215CDB906AF}"/>
                </a:ext>
              </a:extLst>
            </p:cNvPr>
            <p:cNvSpPr/>
            <p:nvPr/>
          </p:nvSpPr>
          <p:spPr>
            <a:xfrm>
              <a:off x="846164" y="4461254"/>
              <a:ext cx="403144" cy="403144"/>
            </a:xfrm>
            <a:prstGeom prst="ellipse">
              <a:avLst/>
            </a:prstGeom>
            <a:solidFill>
              <a:srgbClr val="033D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5" name="Imagen 20">
              <a:extLst>
                <a:ext uri="{FF2B5EF4-FFF2-40B4-BE49-F238E27FC236}">
                  <a16:creationId xmlns:a16="http://schemas.microsoft.com/office/drawing/2014/main" xmlns="" id="{56C6E6CA-77E5-D673-EEBD-504E06E50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0380" y="4556467"/>
              <a:ext cx="206953" cy="20695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DB86745-A6A6-0AF1-E47C-624DE91CC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3565" y="2081819"/>
            <a:ext cx="5357695" cy="40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1644</Words>
  <Application>Microsoft Office PowerPoint</Application>
  <PresentationFormat>Panorámica</PresentationFormat>
  <Paragraphs>223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Montserrat</vt:lpstr>
      <vt:lpstr>Roboto</vt:lpstr>
      <vt:lpstr>Times New Roman</vt:lpstr>
      <vt:lpstr>Tema de Office</vt:lpstr>
      <vt:lpstr>Proyecciones Actuariales PL 163 de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2024-11-22T02:50:37Z</dcterms:created>
  <dcterms:modified xsi:type="dcterms:W3CDTF">2024-12-01T19:31:56Z</dcterms:modified>
  <cp:category/>
</cp:coreProperties>
</file>